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57" r:id="rId3"/>
    <p:sldId id="283" r:id="rId4"/>
    <p:sldId id="258" r:id="rId5"/>
    <p:sldId id="284" r:id="rId6"/>
    <p:sldId id="259" r:id="rId7"/>
    <p:sldId id="285" r:id="rId8"/>
    <p:sldId id="260" r:id="rId9"/>
    <p:sldId id="286" r:id="rId10"/>
    <p:sldId id="261" r:id="rId11"/>
    <p:sldId id="287" r:id="rId12"/>
    <p:sldId id="262" r:id="rId13"/>
    <p:sldId id="288" r:id="rId14"/>
    <p:sldId id="263" r:id="rId15"/>
    <p:sldId id="289" r:id="rId16"/>
    <p:sldId id="264" r:id="rId17"/>
    <p:sldId id="290" r:id="rId18"/>
    <p:sldId id="265" r:id="rId19"/>
    <p:sldId id="291" r:id="rId20"/>
    <p:sldId id="266" r:id="rId21"/>
    <p:sldId id="292" r:id="rId22"/>
    <p:sldId id="267" r:id="rId23"/>
    <p:sldId id="293" r:id="rId24"/>
    <p:sldId id="268" r:id="rId25"/>
    <p:sldId id="294" r:id="rId26"/>
    <p:sldId id="269" r:id="rId27"/>
    <p:sldId id="295" r:id="rId28"/>
    <p:sldId id="270" r:id="rId29"/>
    <p:sldId id="296" r:id="rId30"/>
    <p:sldId id="271" r:id="rId31"/>
    <p:sldId id="297" r:id="rId32"/>
    <p:sldId id="272" r:id="rId33"/>
    <p:sldId id="298" r:id="rId34"/>
    <p:sldId id="273" r:id="rId35"/>
    <p:sldId id="300" r:id="rId36"/>
    <p:sldId id="274" r:id="rId37"/>
    <p:sldId id="301" r:id="rId38"/>
    <p:sldId id="275" r:id="rId39"/>
    <p:sldId id="302" r:id="rId40"/>
    <p:sldId id="276" r:id="rId41"/>
    <p:sldId id="303" r:id="rId42"/>
    <p:sldId id="277" r:id="rId43"/>
    <p:sldId id="304" r:id="rId44"/>
    <p:sldId id="279" r:id="rId45"/>
    <p:sldId id="305" r:id="rId46"/>
    <p:sldId id="280" r:id="rId47"/>
    <p:sldId id="306" r:id="rId48"/>
    <p:sldId id="281" r:id="rId49"/>
    <p:sldId id="307" r:id="rId50"/>
    <p:sldId id="282" r:id="rId51"/>
    <p:sldId id="308" r:id="rId52"/>
    <p:sldId id="309" r:id="rId53"/>
    <p:sldId id="310" r:id="rId54"/>
    <p:sldId id="311" r:id="rId55"/>
  </p:sldIdLst>
  <p:sldSz cx="9144000" cy="6858000" type="screen4x3"/>
  <p:notesSz cx="6858000" cy="9144000"/>
  <p:custDataLst>
    <p:tags r:id="rId56"/>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04" autoAdjust="0"/>
    <p:restoredTop sz="90929"/>
  </p:normalViewPr>
  <p:slideViewPr>
    <p:cSldViewPr>
      <p:cViewPr>
        <p:scale>
          <a:sx n="59" d="100"/>
          <a:sy n="59" d="100"/>
        </p:scale>
        <p:origin x="-62" y="30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370"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58371"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n-US"/>
          </a:p>
        </p:txBody>
      </p:sp>
      <p:sp>
        <p:nvSpPr>
          <p:cNvPr id="58372"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3"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4"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5"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6"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7"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8"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n-US"/>
          </a:p>
        </p:txBody>
      </p:sp>
      <p:sp>
        <p:nvSpPr>
          <p:cNvPr id="58379" name="Rectangle 11"/>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8380" name="Rectangle 1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8381" name="Rectangle 13"/>
          <p:cNvSpPr>
            <a:spLocks noGrp="1" noChangeArrowheads="1"/>
          </p:cNvSpPr>
          <p:nvPr>
            <p:ph type="dt" sz="half" idx="2"/>
          </p:nvPr>
        </p:nvSpPr>
        <p:spPr/>
        <p:txBody>
          <a:bodyPr/>
          <a:lstStyle>
            <a:lvl1pPr>
              <a:defRPr/>
            </a:lvl1pPr>
          </a:lstStyle>
          <a:p>
            <a:endParaRPr lang="en-US"/>
          </a:p>
        </p:txBody>
      </p:sp>
      <p:sp>
        <p:nvSpPr>
          <p:cNvPr id="58382" name="Rectangle 14"/>
          <p:cNvSpPr>
            <a:spLocks noGrp="1" noChangeArrowheads="1"/>
          </p:cNvSpPr>
          <p:nvPr>
            <p:ph type="ftr" sz="quarter" idx="3"/>
          </p:nvPr>
        </p:nvSpPr>
        <p:spPr/>
        <p:txBody>
          <a:bodyPr/>
          <a:lstStyle>
            <a:lvl1pPr>
              <a:defRPr/>
            </a:lvl1pPr>
          </a:lstStyle>
          <a:p>
            <a:endParaRPr lang="en-US"/>
          </a:p>
        </p:txBody>
      </p:sp>
      <p:sp>
        <p:nvSpPr>
          <p:cNvPr id="58383" name="Rectangle 15"/>
          <p:cNvSpPr>
            <a:spLocks noGrp="1" noChangeArrowheads="1"/>
          </p:cNvSpPr>
          <p:nvPr>
            <p:ph type="sldNum" sz="quarter" idx="4"/>
          </p:nvPr>
        </p:nvSpPr>
        <p:spPr/>
        <p:txBody>
          <a:bodyPr/>
          <a:lstStyle>
            <a:lvl1pPr>
              <a:defRPr/>
            </a:lvl1pPr>
          </a:lstStyle>
          <a:p>
            <a:fld id="{59BC8E0D-35A8-4B75-88BF-5950049E01C2}" type="slidenum">
              <a:rPr lang="en-US"/>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837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6BD1E3-32A9-4869-823C-064055270BE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76CC5F-AD99-43B7-AE32-AAD2D978512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3D53F953-3DB5-4148-AEE6-6DDBB90C417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DFF9F4-D95C-48EA-92BD-37C598E29A6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010212-E707-4676-8E36-899BE47539D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53B7CC-23E5-44A9-AD7A-040FFD7E794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E3E40EC-D88E-4896-A16D-2ABB075EA62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83DFB14-BA39-49EC-8835-996DA357AE6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76E9F4-D685-4454-82F4-64D20334A57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6069BE-68C8-46F4-B93D-F04DAA81F5F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9DBB6B5-6D51-4870-9586-89939CB53C3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57346"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57347"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n-US"/>
          </a:p>
        </p:txBody>
      </p:sp>
      <p:sp>
        <p:nvSpPr>
          <p:cNvPr id="57348"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49"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0"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1"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2"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3"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4"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n-US"/>
          </a:p>
        </p:txBody>
      </p:sp>
      <p:sp>
        <p:nvSpPr>
          <p:cNvPr id="57355" name="Rectangle 11"/>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7356" name="Rectangle 12"/>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7357" name="Rectangle 1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57358" name="Rectangle 1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57359" name="Rectangle 1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31D14A9-A265-4E33-9103-D4AC17CC23AE}"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7346"/>
                                        </p:tgtEl>
                                        <p:attrNameLst>
                                          <p:attrName>style.visibility</p:attrName>
                                        </p:attrNameLst>
                                      </p:cBhvr>
                                      <p:to>
                                        <p:strVal val="visible"/>
                                      </p:to>
                                    </p:set>
                                    <p:anim calcmode="lin" valueType="num">
                                      <p:cBhvr additive="base">
                                        <p:cTn id="7" dur="500" fill="hold"/>
                                        <p:tgtEl>
                                          <p:spTgt spid="57346"/>
                                        </p:tgtEl>
                                        <p:attrNameLst>
                                          <p:attrName>ppt_x</p:attrName>
                                        </p:attrNameLst>
                                      </p:cBhvr>
                                      <p:tavLst>
                                        <p:tav tm="0">
                                          <p:val>
                                            <p:strVal val="0-#ppt_w/2"/>
                                          </p:val>
                                        </p:tav>
                                        <p:tav tm="100000">
                                          <p:val>
                                            <p:strVal val="#ppt_x"/>
                                          </p:val>
                                        </p:tav>
                                      </p:tavLst>
                                    </p:anim>
                                    <p:anim calcmode="lin" valueType="num">
                                      <p:cBhvr additive="base">
                                        <p:cTn id="8" dur="500" fill="hold"/>
                                        <p:tgtEl>
                                          <p:spTgt spid="57346"/>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73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2.xml"/><Relationship Id="rId18" Type="http://schemas.openxmlformats.org/officeDocument/2006/relationships/slide" Target="slide24.xml"/><Relationship Id="rId26" Type="http://schemas.openxmlformats.org/officeDocument/2006/relationships/slide" Target="slide28.xml"/><Relationship Id="rId3" Type="http://schemas.openxmlformats.org/officeDocument/2006/relationships/slideLayout" Target="../slideLayouts/slideLayout12.xml"/><Relationship Id="rId21" Type="http://schemas.openxmlformats.org/officeDocument/2006/relationships/slide" Target="slide16.xml"/><Relationship Id="rId7" Type="http://schemas.openxmlformats.org/officeDocument/2006/relationships/image" Target="../media/image1.wmf"/><Relationship Id="rId12" Type="http://schemas.openxmlformats.org/officeDocument/2006/relationships/slide" Target="slide10.xml"/><Relationship Id="rId17" Type="http://schemas.openxmlformats.org/officeDocument/2006/relationships/slide" Target="slide14.xml"/><Relationship Id="rId25" Type="http://schemas.openxmlformats.org/officeDocument/2006/relationships/slide" Target="slide18.xml"/><Relationship Id="rId33" Type="http://schemas.openxmlformats.org/officeDocument/2006/relationships/slide" Target="slide52.xml"/><Relationship Id="rId2" Type="http://schemas.openxmlformats.org/officeDocument/2006/relationships/tags" Target="../tags/tag2.xml"/><Relationship Id="rId16" Type="http://schemas.openxmlformats.org/officeDocument/2006/relationships/slide" Target="slide42.xml"/><Relationship Id="rId20" Type="http://schemas.openxmlformats.org/officeDocument/2006/relationships/slide" Target="slide44.xml"/><Relationship Id="rId29" Type="http://schemas.openxmlformats.org/officeDocument/2006/relationships/slide" Target="slide20.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11" Type="http://schemas.openxmlformats.org/officeDocument/2006/relationships/slide" Target="slide8.xml"/><Relationship Id="rId24" Type="http://schemas.openxmlformats.org/officeDocument/2006/relationships/slide" Target="slide46.xml"/><Relationship Id="rId32" Type="http://schemas.openxmlformats.org/officeDocument/2006/relationships/slide" Target="slide50.xml"/><Relationship Id="rId5" Type="http://schemas.openxmlformats.org/officeDocument/2006/relationships/oleObject" Target="../embeddings/oleObject1.bin"/><Relationship Id="rId15" Type="http://schemas.openxmlformats.org/officeDocument/2006/relationships/slide" Target="slide22.xml"/><Relationship Id="rId23" Type="http://schemas.openxmlformats.org/officeDocument/2006/relationships/slide" Target="slide36.xml"/><Relationship Id="rId28" Type="http://schemas.openxmlformats.org/officeDocument/2006/relationships/slide" Target="slide48.xml"/><Relationship Id="rId10" Type="http://schemas.openxmlformats.org/officeDocument/2006/relationships/slide" Target="slide6.xml"/><Relationship Id="rId19" Type="http://schemas.openxmlformats.org/officeDocument/2006/relationships/slide" Target="slide34.xml"/><Relationship Id="rId31" Type="http://schemas.openxmlformats.org/officeDocument/2006/relationships/slide" Target="slide40.xml"/><Relationship Id="rId4" Type="http://schemas.openxmlformats.org/officeDocument/2006/relationships/audio" Target="../media/audio1.wav"/><Relationship Id="rId9" Type="http://schemas.openxmlformats.org/officeDocument/2006/relationships/slide" Target="slide4.xml"/><Relationship Id="rId14" Type="http://schemas.openxmlformats.org/officeDocument/2006/relationships/slide" Target="slide32.xml"/><Relationship Id="rId22" Type="http://schemas.openxmlformats.org/officeDocument/2006/relationships/slide" Target="slide26.xml"/><Relationship Id="rId27" Type="http://schemas.openxmlformats.org/officeDocument/2006/relationships/slide" Target="slide38.xml"/><Relationship Id="rId30" Type="http://schemas.openxmlformats.org/officeDocument/2006/relationships/slide" Target="slide30.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2.wmf"/><Relationship Id="rId2" Type="http://schemas.openxmlformats.org/officeDocument/2006/relationships/tags" Target="../tags/tag53.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audio" Target="../media/audio2.wav"/></Relationships>
</file>

<file path=ppt/slides/_rels/slide5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5.png"/><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152400"/>
            <a:ext cx="7772400" cy="1143000"/>
          </a:xfrm>
        </p:spPr>
        <p:txBody>
          <a:bodyPr/>
          <a:lstStyle/>
          <a:p>
            <a:r>
              <a:rPr lang="en-US" sz="8000">
                <a:solidFill>
                  <a:schemeClr val="folHlink"/>
                </a:solidFill>
              </a:rPr>
              <a:t>Jeopardy</a:t>
            </a:r>
            <a:endParaRPr lang="en-US"/>
          </a:p>
        </p:txBody>
      </p:sp>
      <p:graphicFrame>
        <p:nvGraphicFramePr>
          <p:cNvPr id="2051" name="Object 3"/>
          <p:cNvGraphicFramePr>
            <a:graphicFrameLocks noGrp="1" noChangeAspect="1"/>
          </p:cNvGraphicFramePr>
          <p:nvPr>
            <p:ph type="tbl" idx="1"/>
          </p:nvPr>
        </p:nvGraphicFramePr>
        <p:xfrm>
          <a:off x="762000" y="1447800"/>
          <a:ext cx="7775575" cy="4638675"/>
        </p:xfrm>
        <a:graphic>
          <a:graphicData uri="http://schemas.openxmlformats.org/presentationml/2006/ole">
            <mc:AlternateContent xmlns:mc="http://schemas.openxmlformats.org/markup-compatibility/2006">
              <mc:Choice xmlns:v="urn:schemas-microsoft-com:vml" Requires="v">
                <p:oleObj spid="_x0000_s2060" name="Document" r:id="rId6" imgW="7928640" imgH="4730760" progId="Word.Document.8">
                  <p:embed/>
                </p:oleObj>
              </mc:Choice>
              <mc:Fallback>
                <p:oleObj name="Document" r:id="rId6" imgW="7928640" imgH="4730760" progId="Word.Document.8">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1447800"/>
                        <a:ext cx="7775575" cy="463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 Box 4"/>
          <p:cNvSpPr txBox="1">
            <a:spLocks noChangeArrowheads="1"/>
          </p:cNvSpPr>
          <p:nvPr/>
        </p:nvSpPr>
        <p:spPr bwMode="auto">
          <a:xfrm>
            <a:off x="914400" y="1447800"/>
            <a:ext cx="1348446" cy="1015663"/>
          </a:xfrm>
          <a:prstGeom prst="rect">
            <a:avLst/>
          </a:prstGeom>
          <a:noFill/>
          <a:ln w="9525">
            <a:noFill/>
            <a:miter lim="800000"/>
            <a:headEnd/>
            <a:tailEnd/>
          </a:ln>
          <a:effectLst/>
        </p:spPr>
        <p:txBody>
          <a:bodyPr wrap="square">
            <a:spAutoFit/>
          </a:bodyPr>
          <a:lstStyle/>
          <a:p>
            <a:r>
              <a:rPr lang="en-US" sz="1800" dirty="0" smtClean="0">
                <a:solidFill>
                  <a:schemeClr val="bg2"/>
                </a:solidFill>
              </a:rPr>
              <a:t>Distributive Property</a:t>
            </a:r>
          </a:p>
          <a:p>
            <a:endParaRPr lang="en-US" dirty="0"/>
          </a:p>
        </p:txBody>
      </p:sp>
      <p:sp>
        <p:nvSpPr>
          <p:cNvPr id="2053" name="Text Box 5"/>
          <p:cNvSpPr txBox="1">
            <a:spLocks noChangeArrowheads="1"/>
          </p:cNvSpPr>
          <p:nvPr/>
        </p:nvSpPr>
        <p:spPr bwMode="auto">
          <a:xfrm>
            <a:off x="2362200" y="1600200"/>
            <a:ext cx="1524000" cy="461665"/>
          </a:xfrm>
          <a:prstGeom prst="rect">
            <a:avLst/>
          </a:prstGeom>
          <a:noFill/>
          <a:ln w="12700">
            <a:noFill/>
            <a:miter lim="800000"/>
            <a:headEnd/>
            <a:tailEnd/>
          </a:ln>
          <a:effectLst/>
        </p:spPr>
        <p:txBody>
          <a:bodyPr wrap="square">
            <a:spAutoFit/>
          </a:bodyPr>
          <a:lstStyle/>
          <a:p>
            <a:r>
              <a:rPr lang="en-US" dirty="0" smtClean="0">
                <a:solidFill>
                  <a:schemeClr val="bg2"/>
                </a:solidFill>
              </a:rPr>
              <a:t>Factors</a:t>
            </a:r>
            <a:endParaRPr lang="en-US" dirty="0"/>
          </a:p>
        </p:txBody>
      </p:sp>
      <p:sp>
        <p:nvSpPr>
          <p:cNvPr id="2054" name="Text Box 6"/>
          <p:cNvSpPr txBox="1">
            <a:spLocks noChangeArrowheads="1"/>
          </p:cNvSpPr>
          <p:nvPr/>
        </p:nvSpPr>
        <p:spPr bwMode="auto">
          <a:xfrm>
            <a:off x="4191000" y="1600200"/>
            <a:ext cx="784189" cy="461665"/>
          </a:xfrm>
          <a:prstGeom prst="rect">
            <a:avLst/>
          </a:prstGeom>
          <a:noFill/>
          <a:ln w="9525">
            <a:noFill/>
            <a:miter lim="800000"/>
            <a:headEnd/>
            <a:tailEnd/>
          </a:ln>
          <a:effectLst/>
        </p:spPr>
        <p:txBody>
          <a:bodyPr wrap="none">
            <a:spAutoFit/>
          </a:bodyPr>
          <a:lstStyle/>
          <a:p>
            <a:r>
              <a:rPr lang="en-US" dirty="0" smtClean="0">
                <a:solidFill>
                  <a:schemeClr val="bg2"/>
                </a:solidFill>
              </a:rPr>
              <a:t>GCF</a:t>
            </a:r>
            <a:endParaRPr lang="en-US" dirty="0"/>
          </a:p>
        </p:txBody>
      </p:sp>
      <p:sp>
        <p:nvSpPr>
          <p:cNvPr id="2055" name="Text Box 7"/>
          <p:cNvSpPr txBox="1">
            <a:spLocks noChangeArrowheads="1"/>
          </p:cNvSpPr>
          <p:nvPr/>
        </p:nvSpPr>
        <p:spPr bwMode="auto">
          <a:xfrm>
            <a:off x="5486400" y="1447800"/>
            <a:ext cx="1402948" cy="646331"/>
          </a:xfrm>
          <a:prstGeom prst="rect">
            <a:avLst/>
          </a:prstGeom>
          <a:noFill/>
          <a:ln w="9525">
            <a:noFill/>
            <a:miter lim="800000"/>
            <a:headEnd/>
            <a:tailEnd/>
          </a:ln>
          <a:effectLst/>
        </p:spPr>
        <p:txBody>
          <a:bodyPr wrap="none">
            <a:spAutoFit/>
          </a:bodyPr>
          <a:lstStyle/>
          <a:p>
            <a:r>
              <a:rPr lang="en-US" sz="1800" dirty="0">
                <a:solidFill>
                  <a:schemeClr val="bg2"/>
                </a:solidFill>
              </a:rPr>
              <a:t>Prime </a:t>
            </a:r>
          </a:p>
          <a:p>
            <a:r>
              <a:rPr lang="en-US" sz="1800" dirty="0">
                <a:solidFill>
                  <a:schemeClr val="bg2"/>
                </a:solidFill>
              </a:rPr>
              <a:t>Factorization</a:t>
            </a:r>
            <a:endParaRPr lang="en-US" sz="1800" dirty="0"/>
          </a:p>
        </p:txBody>
      </p:sp>
      <p:sp>
        <p:nvSpPr>
          <p:cNvPr id="2056" name="Text Box 8"/>
          <p:cNvSpPr txBox="1">
            <a:spLocks noChangeArrowheads="1"/>
          </p:cNvSpPr>
          <p:nvPr/>
        </p:nvSpPr>
        <p:spPr bwMode="auto">
          <a:xfrm>
            <a:off x="7239000" y="1600200"/>
            <a:ext cx="920750" cy="457200"/>
          </a:xfrm>
          <a:prstGeom prst="rect">
            <a:avLst/>
          </a:prstGeom>
          <a:noFill/>
          <a:ln w="9525">
            <a:noFill/>
            <a:miter lim="800000"/>
            <a:headEnd/>
            <a:tailEnd/>
          </a:ln>
          <a:effectLst/>
        </p:spPr>
        <p:txBody>
          <a:bodyPr wrap="none">
            <a:spAutoFit/>
          </a:bodyPr>
          <a:lstStyle/>
          <a:p>
            <a:r>
              <a:rPr lang="en-US">
                <a:solidFill>
                  <a:schemeClr val="bg2"/>
                </a:solidFill>
              </a:rPr>
              <a:t> LCM</a:t>
            </a:r>
            <a:endParaRPr lang="en-US"/>
          </a:p>
        </p:txBody>
      </p:sp>
      <p:sp>
        <p:nvSpPr>
          <p:cNvPr id="2057" name="Text Box 9"/>
          <p:cNvSpPr txBox="1">
            <a:spLocks noChangeArrowheads="1"/>
          </p:cNvSpPr>
          <p:nvPr/>
        </p:nvSpPr>
        <p:spPr bwMode="auto">
          <a:xfrm>
            <a:off x="838200" y="2514600"/>
            <a:ext cx="1090613" cy="457200"/>
          </a:xfrm>
          <a:prstGeom prst="rect">
            <a:avLst/>
          </a:prstGeom>
          <a:noFill/>
          <a:ln w="9525">
            <a:noFill/>
            <a:miter lim="800000"/>
            <a:headEnd/>
            <a:tailEnd/>
          </a:ln>
          <a:effectLst/>
        </p:spPr>
        <p:txBody>
          <a:bodyPr wrap="none">
            <a:spAutoFit/>
          </a:bodyPr>
          <a:lstStyle/>
          <a:p>
            <a:r>
              <a:rPr lang="en-US" dirty="0">
                <a:hlinkClick r:id="rId8" action="ppaction://hlinksldjump"/>
              </a:rPr>
              <a:t>Q $100</a:t>
            </a:r>
            <a:endParaRPr lang="en-US" dirty="0"/>
          </a:p>
        </p:txBody>
      </p:sp>
      <p:sp>
        <p:nvSpPr>
          <p:cNvPr id="2059" name="Text Box 11"/>
          <p:cNvSpPr txBox="1">
            <a:spLocks noChangeArrowheads="1"/>
          </p:cNvSpPr>
          <p:nvPr/>
        </p:nvSpPr>
        <p:spPr bwMode="auto">
          <a:xfrm>
            <a:off x="898525" y="3241675"/>
            <a:ext cx="1090613" cy="457200"/>
          </a:xfrm>
          <a:prstGeom prst="rect">
            <a:avLst/>
          </a:prstGeom>
          <a:noFill/>
          <a:ln w="9525">
            <a:noFill/>
            <a:miter lim="800000"/>
            <a:headEnd/>
            <a:tailEnd/>
          </a:ln>
          <a:effectLst/>
        </p:spPr>
        <p:txBody>
          <a:bodyPr wrap="none">
            <a:spAutoFit/>
          </a:bodyPr>
          <a:lstStyle/>
          <a:p>
            <a:r>
              <a:rPr lang="en-US">
                <a:hlinkClick r:id="rId9" action="ppaction://hlinksldjump"/>
              </a:rPr>
              <a:t>Q $200</a:t>
            </a:r>
            <a:endParaRPr lang="en-US"/>
          </a:p>
        </p:txBody>
      </p:sp>
      <p:sp>
        <p:nvSpPr>
          <p:cNvPr id="2060" name="Text Box 12"/>
          <p:cNvSpPr txBox="1">
            <a:spLocks noChangeArrowheads="1"/>
          </p:cNvSpPr>
          <p:nvPr/>
        </p:nvSpPr>
        <p:spPr bwMode="auto">
          <a:xfrm>
            <a:off x="898525" y="4003675"/>
            <a:ext cx="1090613" cy="457200"/>
          </a:xfrm>
          <a:prstGeom prst="rect">
            <a:avLst/>
          </a:prstGeom>
          <a:noFill/>
          <a:ln w="9525">
            <a:noFill/>
            <a:miter lim="800000"/>
            <a:headEnd/>
            <a:tailEnd/>
          </a:ln>
          <a:effectLst/>
        </p:spPr>
        <p:txBody>
          <a:bodyPr wrap="none">
            <a:spAutoFit/>
          </a:bodyPr>
          <a:lstStyle/>
          <a:p>
            <a:r>
              <a:rPr lang="en-US">
                <a:hlinkClick r:id="rId10" action="ppaction://hlinksldjump"/>
              </a:rPr>
              <a:t>Q $300</a:t>
            </a:r>
            <a:endParaRPr lang="en-US"/>
          </a:p>
        </p:txBody>
      </p:sp>
      <p:sp>
        <p:nvSpPr>
          <p:cNvPr id="2061" name="Text Box 13"/>
          <p:cNvSpPr txBox="1">
            <a:spLocks noChangeArrowheads="1"/>
          </p:cNvSpPr>
          <p:nvPr/>
        </p:nvSpPr>
        <p:spPr bwMode="auto">
          <a:xfrm>
            <a:off x="898525" y="4765675"/>
            <a:ext cx="1090613" cy="457200"/>
          </a:xfrm>
          <a:prstGeom prst="rect">
            <a:avLst/>
          </a:prstGeom>
          <a:noFill/>
          <a:ln w="9525">
            <a:noFill/>
            <a:miter lim="800000"/>
            <a:headEnd/>
            <a:tailEnd/>
          </a:ln>
          <a:effectLst/>
        </p:spPr>
        <p:txBody>
          <a:bodyPr wrap="none">
            <a:spAutoFit/>
          </a:bodyPr>
          <a:lstStyle/>
          <a:p>
            <a:r>
              <a:rPr lang="en-US" dirty="0">
                <a:hlinkClick r:id="rId11" action="ppaction://hlinksldjump"/>
              </a:rPr>
              <a:t>Q $400</a:t>
            </a:r>
            <a:endParaRPr lang="en-US" dirty="0"/>
          </a:p>
        </p:txBody>
      </p:sp>
      <p:sp>
        <p:nvSpPr>
          <p:cNvPr id="2062" name="Text Box 14"/>
          <p:cNvSpPr txBox="1">
            <a:spLocks noChangeArrowheads="1"/>
          </p:cNvSpPr>
          <p:nvPr/>
        </p:nvSpPr>
        <p:spPr bwMode="auto">
          <a:xfrm>
            <a:off x="898525" y="5527675"/>
            <a:ext cx="1090613" cy="457200"/>
          </a:xfrm>
          <a:prstGeom prst="rect">
            <a:avLst/>
          </a:prstGeom>
          <a:noFill/>
          <a:ln w="9525">
            <a:noFill/>
            <a:miter lim="800000"/>
            <a:headEnd/>
            <a:tailEnd/>
          </a:ln>
          <a:effectLst/>
        </p:spPr>
        <p:txBody>
          <a:bodyPr wrap="none">
            <a:spAutoFit/>
          </a:bodyPr>
          <a:lstStyle/>
          <a:p>
            <a:r>
              <a:rPr lang="en-US">
                <a:hlinkClick r:id="rId12" action="ppaction://hlinksldjump"/>
              </a:rPr>
              <a:t>Q $500</a:t>
            </a:r>
            <a:endParaRPr lang="en-US"/>
          </a:p>
        </p:txBody>
      </p:sp>
      <p:sp>
        <p:nvSpPr>
          <p:cNvPr id="2063" name="Rectangle 15"/>
          <p:cNvSpPr>
            <a:spLocks noChangeArrowheads="1"/>
          </p:cNvSpPr>
          <p:nvPr/>
        </p:nvSpPr>
        <p:spPr bwMode="auto">
          <a:xfrm>
            <a:off x="2514600" y="2514600"/>
            <a:ext cx="1090613" cy="457200"/>
          </a:xfrm>
          <a:prstGeom prst="rect">
            <a:avLst/>
          </a:prstGeom>
          <a:noFill/>
          <a:ln w="9525">
            <a:noFill/>
            <a:miter lim="800000"/>
            <a:headEnd/>
            <a:tailEnd/>
          </a:ln>
          <a:effectLst/>
        </p:spPr>
        <p:txBody>
          <a:bodyPr wrap="none">
            <a:spAutoFit/>
          </a:bodyPr>
          <a:lstStyle/>
          <a:p>
            <a:r>
              <a:rPr lang="en-US">
                <a:hlinkClick r:id="rId13" action="ppaction://hlinksldjump"/>
              </a:rPr>
              <a:t>Q $100</a:t>
            </a:r>
            <a:endParaRPr lang="en-US"/>
          </a:p>
        </p:txBody>
      </p:sp>
      <p:sp>
        <p:nvSpPr>
          <p:cNvPr id="2064" name="Rectangle 16"/>
          <p:cNvSpPr>
            <a:spLocks noChangeArrowheads="1"/>
          </p:cNvSpPr>
          <p:nvPr/>
        </p:nvSpPr>
        <p:spPr bwMode="auto">
          <a:xfrm>
            <a:off x="5562600" y="2514600"/>
            <a:ext cx="1090613" cy="457200"/>
          </a:xfrm>
          <a:prstGeom prst="rect">
            <a:avLst/>
          </a:prstGeom>
          <a:noFill/>
          <a:ln w="9525">
            <a:noFill/>
            <a:miter lim="800000"/>
            <a:headEnd/>
            <a:tailEnd/>
          </a:ln>
          <a:effectLst/>
        </p:spPr>
        <p:txBody>
          <a:bodyPr wrap="none">
            <a:spAutoFit/>
          </a:bodyPr>
          <a:lstStyle/>
          <a:p>
            <a:r>
              <a:rPr lang="en-US">
                <a:hlinkClick r:id="rId14" action="ppaction://hlinksldjump"/>
              </a:rPr>
              <a:t>Q $100</a:t>
            </a:r>
            <a:endParaRPr lang="en-US"/>
          </a:p>
        </p:txBody>
      </p:sp>
      <p:sp>
        <p:nvSpPr>
          <p:cNvPr id="2065" name="Rectangle 17"/>
          <p:cNvSpPr>
            <a:spLocks noChangeArrowheads="1"/>
          </p:cNvSpPr>
          <p:nvPr/>
        </p:nvSpPr>
        <p:spPr bwMode="auto">
          <a:xfrm>
            <a:off x="4038600" y="2514600"/>
            <a:ext cx="1090613" cy="457200"/>
          </a:xfrm>
          <a:prstGeom prst="rect">
            <a:avLst/>
          </a:prstGeom>
          <a:noFill/>
          <a:ln w="9525">
            <a:noFill/>
            <a:miter lim="800000"/>
            <a:headEnd/>
            <a:tailEnd/>
          </a:ln>
          <a:effectLst/>
        </p:spPr>
        <p:txBody>
          <a:bodyPr wrap="none">
            <a:spAutoFit/>
          </a:bodyPr>
          <a:lstStyle/>
          <a:p>
            <a:r>
              <a:rPr lang="en-US">
                <a:hlinkClick r:id="rId15" action="ppaction://hlinksldjump"/>
              </a:rPr>
              <a:t>Q $100</a:t>
            </a:r>
            <a:endParaRPr lang="en-US"/>
          </a:p>
        </p:txBody>
      </p:sp>
      <p:sp>
        <p:nvSpPr>
          <p:cNvPr id="2066" name="Rectangle 18"/>
          <p:cNvSpPr>
            <a:spLocks noChangeArrowheads="1"/>
          </p:cNvSpPr>
          <p:nvPr/>
        </p:nvSpPr>
        <p:spPr bwMode="auto">
          <a:xfrm>
            <a:off x="7010400" y="2514600"/>
            <a:ext cx="1090613" cy="457200"/>
          </a:xfrm>
          <a:prstGeom prst="rect">
            <a:avLst/>
          </a:prstGeom>
          <a:noFill/>
          <a:ln w="9525">
            <a:noFill/>
            <a:miter lim="800000"/>
            <a:headEnd/>
            <a:tailEnd/>
          </a:ln>
          <a:effectLst/>
        </p:spPr>
        <p:txBody>
          <a:bodyPr wrap="none">
            <a:spAutoFit/>
          </a:bodyPr>
          <a:lstStyle/>
          <a:p>
            <a:r>
              <a:rPr lang="en-US">
                <a:hlinkClick r:id="rId16" action="ppaction://hlinksldjump"/>
              </a:rPr>
              <a:t>Q $100</a:t>
            </a:r>
            <a:endParaRPr lang="en-US"/>
          </a:p>
        </p:txBody>
      </p:sp>
      <p:sp>
        <p:nvSpPr>
          <p:cNvPr id="2067" name="Rectangle 19"/>
          <p:cNvSpPr>
            <a:spLocks noChangeArrowheads="1"/>
          </p:cNvSpPr>
          <p:nvPr/>
        </p:nvSpPr>
        <p:spPr bwMode="auto">
          <a:xfrm>
            <a:off x="2514600" y="3276600"/>
            <a:ext cx="1090613" cy="457200"/>
          </a:xfrm>
          <a:prstGeom prst="rect">
            <a:avLst/>
          </a:prstGeom>
          <a:noFill/>
          <a:ln w="9525">
            <a:noFill/>
            <a:miter lim="800000"/>
            <a:headEnd/>
            <a:tailEnd/>
          </a:ln>
          <a:effectLst/>
        </p:spPr>
        <p:txBody>
          <a:bodyPr wrap="none">
            <a:spAutoFit/>
          </a:bodyPr>
          <a:lstStyle/>
          <a:p>
            <a:r>
              <a:rPr lang="en-US">
                <a:hlinkClick r:id="rId17" action="ppaction://hlinksldjump"/>
              </a:rPr>
              <a:t>Q $200</a:t>
            </a:r>
            <a:endParaRPr lang="en-US"/>
          </a:p>
        </p:txBody>
      </p:sp>
      <p:sp>
        <p:nvSpPr>
          <p:cNvPr id="2068" name="Rectangle 20"/>
          <p:cNvSpPr>
            <a:spLocks noChangeArrowheads="1"/>
          </p:cNvSpPr>
          <p:nvPr/>
        </p:nvSpPr>
        <p:spPr bwMode="auto">
          <a:xfrm>
            <a:off x="4038600" y="3276600"/>
            <a:ext cx="1090613" cy="457200"/>
          </a:xfrm>
          <a:prstGeom prst="rect">
            <a:avLst/>
          </a:prstGeom>
          <a:noFill/>
          <a:ln w="9525">
            <a:noFill/>
            <a:miter lim="800000"/>
            <a:headEnd/>
            <a:tailEnd/>
          </a:ln>
          <a:effectLst/>
        </p:spPr>
        <p:txBody>
          <a:bodyPr wrap="none">
            <a:spAutoFit/>
          </a:bodyPr>
          <a:lstStyle/>
          <a:p>
            <a:r>
              <a:rPr lang="en-US">
                <a:hlinkClick r:id="rId18" action="ppaction://hlinksldjump"/>
              </a:rPr>
              <a:t>Q $200</a:t>
            </a:r>
            <a:endParaRPr lang="en-US"/>
          </a:p>
        </p:txBody>
      </p:sp>
      <p:sp>
        <p:nvSpPr>
          <p:cNvPr id="2069" name="Rectangle 21"/>
          <p:cNvSpPr>
            <a:spLocks noChangeArrowheads="1"/>
          </p:cNvSpPr>
          <p:nvPr/>
        </p:nvSpPr>
        <p:spPr bwMode="auto">
          <a:xfrm>
            <a:off x="5562600" y="3276600"/>
            <a:ext cx="1090613" cy="457200"/>
          </a:xfrm>
          <a:prstGeom prst="rect">
            <a:avLst/>
          </a:prstGeom>
          <a:noFill/>
          <a:ln w="9525">
            <a:noFill/>
            <a:miter lim="800000"/>
            <a:headEnd/>
            <a:tailEnd/>
          </a:ln>
          <a:effectLst/>
        </p:spPr>
        <p:txBody>
          <a:bodyPr wrap="none">
            <a:spAutoFit/>
          </a:bodyPr>
          <a:lstStyle/>
          <a:p>
            <a:r>
              <a:rPr lang="en-US">
                <a:hlinkClick r:id="rId19" action="ppaction://hlinksldjump"/>
              </a:rPr>
              <a:t>Q $200</a:t>
            </a:r>
            <a:endParaRPr lang="en-US"/>
          </a:p>
        </p:txBody>
      </p:sp>
      <p:sp>
        <p:nvSpPr>
          <p:cNvPr id="2070" name="Rectangle 22"/>
          <p:cNvSpPr>
            <a:spLocks noChangeArrowheads="1"/>
          </p:cNvSpPr>
          <p:nvPr/>
        </p:nvSpPr>
        <p:spPr bwMode="auto">
          <a:xfrm>
            <a:off x="7010400" y="3276600"/>
            <a:ext cx="1090613" cy="457200"/>
          </a:xfrm>
          <a:prstGeom prst="rect">
            <a:avLst/>
          </a:prstGeom>
          <a:noFill/>
          <a:ln w="9525">
            <a:noFill/>
            <a:miter lim="800000"/>
            <a:headEnd/>
            <a:tailEnd/>
          </a:ln>
          <a:effectLst/>
        </p:spPr>
        <p:txBody>
          <a:bodyPr wrap="none">
            <a:spAutoFit/>
          </a:bodyPr>
          <a:lstStyle/>
          <a:p>
            <a:r>
              <a:rPr lang="en-US">
                <a:hlinkClick r:id="rId20" action="ppaction://hlinksldjump"/>
              </a:rPr>
              <a:t>Q $200</a:t>
            </a:r>
            <a:endParaRPr lang="en-US"/>
          </a:p>
        </p:txBody>
      </p:sp>
      <p:sp>
        <p:nvSpPr>
          <p:cNvPr id="2071" name="Rectangle 23"/>
          <p:cNvSpPr>
            <a:spLocks noChangeArrowheads="1"/>
          </p:cNvSpPr>
          <p:nvPr/>
        </p:nvSpPr>
        <p:spPr bwMode="auto">
          <a:xfrm>
            <a:off x="2514600" y="3962400"/>
            <a:ext cx="1090613" cy="457200"/>
          </a:xfrm>
          <a:prstGeom prst="rect">
            <a:avLst/>
          </a:prstGeom>
          <a:noFill/>
          <a:ln w="9525">
            <a:noFill/>
            <a:miter lim="800000"/>
            <a:headEnd/>
            <a:tailEnd/>
          </a:ln>
          <a:effectLst/>
        </p:spPr>
        <p:txBody>
          <a:bodyPr wrap="none">
            <a:spAutoFit/>
          </a:bodyPr>
          <a:lstStyle/>
          <a:p>
            <a:r>
              <a:rPr lang="en-US">
                <a:hlinkClick r:id="rId21" action="ppaction://hlinksldjump"/>
              </a:rPr>
              <a:t>Q $300</a:t>
            </a:r>
            <a:endParaRPr lang="en-US"/>
          </a:p>
        </p:txBody>
      </p:sp>
      <p:sp>
        <p:nvSpPr>
          <p:cNvPr id="2072" name="Rectangle 24"/>
          <p:cNvSpPr>
            <a:spLocks noChangeArrowheads="1"/>
          </p:cNvSpPr>
          <p:nvPr/>
        </p:nvSpPr>
        <p:spPr bwMode="auto">
          <a:xfrm>
            <a:off x="3962400" y="3962400"/>
            <a:ext cx="1090613" cy="457200"/>
          </a:xfrm>
          <a:prstGeom prst="rect">
            <a:avLst/>
          </a:prstGeom>
          <a:noFill/>
          <a:ln w="9525">
            <a:noFill/>
            <a:miter lim="800000"/>
            <a:headEnd/>
            <a:tailEnd/>
          </a:ln>
          <a:effectLst/>
        </p:spPr>
        <p:txBody>
          <a:bodyPr wrap="none">
            <a:spAutoFit/>
          </a:bodyPr>
          <a:lstStyle/>
          <a:p>
            <a:r>
              <a:rPr lang="en-US">
                <a:hlinkClick r:id="rId22" action="ppaction://hlinksldjump"/>
              </a:rPr>
              <a:t>Q $300</a:t>
            </a:r>
            <a:endParaRPr lang="en-US"/>
          </a:p>
        </p:txBody>
      </p:sp>
      <p:sp>
        <p:nvSpPr>
          <p:cNvPr id="2073" name="Rectangle 25"/>
          <p:cNvSpPr>
            <a:spLocks noChangeArrowheads="1"/>
          </p:cNvSpPr>
          <p:nvPr/>
        </p:nvSpPr>
        <p:spPr bwMode="auto">
          <a:xfrm>
            <a:off x="5538788" y="3962400"/>
            <a:ext cx="1090612" cy="457200"/>
          </a:xfrm>
          <a:prstGeom prst="rect">
            <a:avLst/>
          </a:prstGeom>
          <a:noFill/>
          <a:ln w="9525">
            <a:noFill/>
            <a:miter lim="800000"/>
            <a:headEnd/>
            <a:tailEnd/>
          </a:ln>
          <a:effectLst/>
        </p:spPr>
        <p:txBody>
          <a:bodyPr wrap="none">
            <a:spAutoFit/>
          </a:bodyPr>
          <a:lstStyle/>
          <a:p>
            <a:r>
              <a:rPr lang="en-US">
                <a:hlinkClick r:id="rId23" action="ppaction://hlinksldjump"/>
              </a:rPr>
              <a:t>Q $300</a:t>
            </a:r>
            <a:endParaRPr lang="en-US"/>
          </a:p>
        </p:txBody>
      </p:sp>
      <p:sp>
        <p:nvSpPr>
          <p:cNvPr id="2074" name="Rectangle 26"/>
          <p:cNvSpPr>
            <a:spLocks noChangeArrowheads="1"/>
          </p:cNvSpPr>
          <p:nvPr/>
        </p:nvSpPr>
        <p:spPr bwMode="auto">
          <a:xfrm>
            <a:off x="7010400" y="4038600"/>
            <a:ext cx="1090613" cy="457200"/>
          </a:xfrm>
          <a:prstGeom prst="rect">
            <a:avLst/>
          </a:prstGeom>
          <a:noFill/>
          <a:ln w="9525">
            <a:noFill/>
            <a:miter lim="800000"/>
            <a:headEnd/>
            <a:tailEnd/>
          </a:ln>
          <a:effectLst/>
        </p:spPr>
        <p:txBody>
          <a:bodyPr wrap="none">
            <a:spAutoFit/>
          </a:bodyPr>
          <a:lstStyle/>
          <a:p>
            <a:r>
              <a:rPr lang="en-US">
                <a:hlinkClick r:id="rId24" action="ppaction://hlinksldjump"/>
              </a:rPr>
              <a:t>Q $300</a:t>
            </a:r>
            <a:endParaRPr lang="en-US"/>
          </a:p>
        </p:txBody>
      </p:sp>
      <p:sp>
        <p:nvSpPr>
          <p:cNvPr id="2075" name="Rectangle 27"/>
          <p:cNvSpPr>
            <a:spLocks noChangeArrowheads="1"/>
          </p:cNvSpPr>
          <p:nvPr/>
        </p:nvSpPr>
        <p:spPr bwMode="auto">
          <a:xfrm>
            <a:off x="2514600" y="4724400"/>
            <a:ext cx="1090613" cy="457200"/>
          </a:xfrm>
          <a:prstGeom prst="rect">
            <a:avLst/>
          </a:prstGeom>
          <a:noFill/>
          <a:ln w="9525">
            <a:noFill/>
            <a:miter lim="800000"/>
            <a:headEnd/>
            <a:tailEnd/>
          </a:ln>
          <a:effectLst/>
        </p:spPr>
        <p:txBody>
          <a:bodyPr wrap="none">
            <a:spAutoFit/>
          </a:bodyPr>
          <a:lstStyle/>
          <a:p>
            <a:r>
              <a:rPr lang="en-US">
                <a:hlinkClick r:id="rId25" action="ppaction://hlinksldjump"/>
              </a:rPr>
              <a:t>Q $400</a:t>
            </a:r>
            <a:endParaRPr lang="en-US"/>
          </a:p>
        </p:txBody>
      </p:sp>
      <p:sp>
        <p:nvSpPr>
          <p:cNvPr id="2076" name="Rectangle 28"/>
          <p:cNvSpPr>
            <a:spLocks noChangeArrowheads="1"/>
          </p:cNvSpPr>
          <p:nvPr/>
        </p:nvSpPr>
        <p:spPr bwMode="auto">
          <a:xfrm>
            <a:off x="4038600" y="4800600"/>
            <a:ext cx="1090613" cy="457200"/>
          </a:xfrm>
          <a:prstGeom prst="rect">
            <a:avLst/>
          </a:prstGeom>
          <a:noFill/>
          <a:ln w="9525">
            <a:noFill/>
            <a:miter lim="800000"/>
            <a:headEnd/>
            <a:tailEnd/>
          </a:ln>
          <a:effectLst/>
        </p:spPr>
        <p:txBody>
          <a:bodyPr wrap="none">
            <a:spAutoFit/>
          </a:bodyPr>
          <a:lstStyle/>
          <a:p>
            <a:r>
              <a:rPr lang="en-US">
                <a:hlinkClick r:id="rId26" action="ppaction://hlinksldjump"/>
              </a:rPr>
              <a:t>Q $400</a:t>
            </a:r>
            <a:endParaRPr lang="en-US"/>
          </a:p>
        </p:txBody>
      </p:sp>
      <p:sp>
        <p:nvSpPr>
          <p:cNvPr id="2077" name="Rectangle 29"/>
          <p:cNvSpPr>
            <a:spLocks noChangeArrowheads="1"/>
          </p:cNvSpPr>
          <p:nvPr/>
        </p:nvSpPr>
        <p:spPr bwMode="auto">
          <a:xfrm>
            <a:off x="5562600" y="4800600"/>
            <a:ext cx="1090613" cy="457200"/>
          </a:xfrm>
          <a:prstGeom prst="rect">
            <a:avLst/>
          </a:prstGeom>
          <a:noFill/>
          <a:ln w="9525">
            <a:noFill/>
            <a:miter lim="800000"/>
            <a:headEnd/>
            <a:tailEnd/>
          </a:ln>
          <a:effectLst/>
        </p:spPr>
        <p:txBody>
          <a:bodyPr wrap="none">
            <a:spAutoFit/>
          </a:bodyPr>
          <a:lstStyle/>
          <a:p>
            <a:r>
              <a:rPr lang="en-US">
                <a:hlinkClick r:id="rId27" action="ppaction://hlinksldjump"/>
              </a:rPr>
              <a:t>Q $400</a:t>
            </a:r>
            <a:endParaRPr lang="en-US"/>
          </a:p>
        </p:txBody>
      </p:sp>
      <p:sp>
        <p:nvSpPr>
          <p:cNvPr id="2078" name="Rectangle 30"/>
          <p:cNvSpPr>
            <a:spLocks noChangeArrowheads="1"/>
          </p:cNvSpPr>
          <p:nvPr/>
        </p:nvSpPr>
        <p:spPr bwMode="auto">
          <a:xfrm>
            <a:off x="7010400" y="4800600"/>
            <a:ext cx="1090613" cy="457200"/>
          </a:xfrm>
          <a:prstGeom prst="rect">
            <a:avLst/>
          </a:prstGeom>
          <a:noFill/>
          <a:ln w="9525">
            <a:noFill/>
            <a:miter lim="800000"/>
            <a:headEnd/>
            <a:tailEnd/>
          </a:ln>
          <a:effectLst/>
        </p:spPr>
        <p:txBody>
          <a:bodyPr wrap="none">
            <a:spAutoFit/>
          </a:bodyPr>
          <a:lstStyle/>
          <a:p>
            <a:r>
              <a:rPr lang="en-US" dirty="0">
                <a:hlinkClick r:id="rId28" action="ppaction://hlinksldjump"/>
              </a:rPr>
              <a:t>Q $400</a:t>
            </a:r>
            <a:endParaRPr lang="en-US" dirty="0"/>
          </a:p>
        </p:txBody>
      </p:sp>
      <p:sp>
        <p:nvSpPr>
          <p:cNvPr id="2079" name="Rectangle 31"/>
          <p:cNvSpPr>
            <a:spLocks noChangeArrowheads="1"/>
          </p:cNvSpPr>
          <p:nvPr/>
        </p:nvSpPr>
        <p:spPr bwMode="auto">
          <a:xfrm>
            <a:off x="2514600" y="5562600"/>
            <a:ext cx="1090613" cy="457200"/>
          </a:xfrm>
          <a:prstGeom prst="rect">
            <a:avLst/>
          </a:prstGeom>
          <a:noFill/>
          <a:ln w="9525">
            <a:noFill/>
            <a:miter lim="800000"/>
            <a:headEnd/>
            <a:tailEnd/>
          </a:ln>
          <a:effectLst/>
        </p:spPr>
        <p:txBody>
          <a:bodyPr wrap="none">
            <a:spAutoFit/>
          </a:bodyPr>
          <a:lstStyle/>
          <a:p>
            <a:r>
              <a:rPr lang="en-US">
                <a:hlinkClick r:id="rId29" action="ppaction://hlinksldjump"/>
              </a:rPr>
              <a:t>Q $500</a:t>
            </a:r>
            <a:endParaRPr lang="en-US"/>
          </a:p>
        </p:txBody>
      </p:sp>
      <p:sp>
        <p:nvSpPr>
          <p:cNvPr id="2080" name="Rectangle 32"/>
          <p:cNvSpPr>
            <a:spLocks noChangeArrowheads="1"/>
          </p:cNvSpPr>
          <p:nvPr/>
        </p:nvSpPr>
        <p:spPr bwMode="auto">
          <a:xfrm>
            <a:off x="4038600" y="5562600"/>
            <a:ext cx="1090613" cy="457200"/>
          </a:xfrm>
          <a:prstGeom prst="rect">
            <a:avLst/>
          </a:prstGeom>
          <a:noFill/>
          <a:ln w="9525">
            <a:noFill/>
            <a:miter lim="800000"/>
            <a:headEnd/>
            <a:tailEnd/>
          </a:ln>
          <a:effectLst/>
        </p:spPr>
        <p:txBody>
          <a:bodyPr wrap="none">
            <a:spAutoFit/>
          </a:bodyPr>
          <a:lstStyle/>
          <a:p>
            <a:r>
              <a:rPr lang="en-US">
                <a:hlinkClick r:id="rId30" action="ppaction://hlinksldjump"/>
              </a:rPr>
              <a:t>Q $500</a:t>
            </a:r>
            <a:endParaRPr lang="en-US"/>
          </a:p>
        </p:txBody>
      </p:sp>
      <p:sp>
        <p:nvSpPr>
          <p:cNvPr id="2081" name="Rectangle 33"/>
          <p:cNvSpPr>
            <a:spLocks noChangeArrowheads="1"/>
          </p:cNvSpPr>
          <p:nvPr/>
        </p:nvSpPr>
        <p:spPr bwMode="auto">
          <a:xfrm>
            <a:off x="5562600" y="5562600"/>
            <a:ext cx="1090613" cy="457200"/>
          </a:xfrm>
          <a:prstGeom prst="rect">
            <a:avLst/>
          </a:prstGeom>
          <a:noFill/>
          <a:ln w="9525">
            <a:noFill/>
            <a:miter lim="800000"/>
            <a:headEnd/>
            <a:tailEnd/>
          </a:ln>
          <a:effectLst/>
        </p:spPr>
        <p:txBody>
          <a:bodyPr wrap="none">
            <a:spAutoFit/>
          </a:bodyPr>
          <a:lstStyle/>
          <a:p>
            <a:r>
              <a:rPr lang="en-US">
                <a:hlinkClick r:id="rId31" action="ppaction://hlinksldjump"/>
              </a:rPr>
              <a:t>Q $500</a:t>
            </a:r>
            <a:endParaRPr lang="en-US"/>
          </a:p>
        </p:txBody>
      </p:sp>
      <p:sp>
        <p:nvSpPr>
          <p:cNvPr id="2082" name="Rectangle 34"/>
          <p:cNvSpPr>
            <a:spLocks noChangeArrowheads="1"/>
          </p:cNvSpPr>
          <p:nvPr/>
        </p:nvSpPr>
        <p:spPr bwMode="auto">
          <a:xfrm>
            <a:off x="7010400" y="5562600"/>
            <a:ext cx="1090613" cy="457200"/>
          </a:xfrm>
          <a:prstGeom prst="rect">
            <a:avLst/>
          </a:prstGeom>
          <a:noFill/>
          <a:ln w="9525">
            <a:noFill/>
            <a:miter lim="800000"/>
            <a:headEnd/>
            <a:tailEnd/>
          </a:ln>
          <a:effectLst/>
        </p:spPr>
        <p:txBody>
          <a:bodyPr wrap="none">
            <a:spAutoFit/>
          </a:bodyPr>
          <a:lstStyle/>
          <a:p>
            <a:r>
              <a:rPr lang="en-US">
                <a:hlinkClick r:id="rId32" action="ppaction://hlinksldjump"/>
              </a:rPr>
              <a:t>Q $500</a:t>
            </a:r>
            <a:endParaRPr lang="en-US"/>
          </a:p>
        </p:txBody>
      </p:sp>
      <p:sp>
        <p:nvSpPr>
          <p:cNvPr id="2095" name="Text Box 47"/>
          <p:cNvSpPr txBox="1">
            <a:spLocks noChangeArrowheads="1"/>
          </p:cNvSpPr>
          <p:nvPr/>
        </p:nvSpPr>
        <p:spPr bwMode="auto">
          <a:xfrm>
            <a:off x="6765925" y="6324600"/>
            <a:ext cx="1995488" cy="466725"/>
          </a:xfrm>
          <a:prstGeom prst="rect">
            <a:avLst/>
          </a:prstGeom>
          <a:noFill/>
          <a:ln w="9525">
            <a:solidFill>
              <a:schemeClr val="accent1"/>
            </a:solidFill>
            <a:miter lim="800000"/>
            <a:headEnd/>
            <a:tailEnd/>
          </a:ln>
          <a:effectLst/>
        </p:spPr>
        <p:txBody>
          <a:bodyPr wrap="none">
            <a:spAutoFit/>
          </a:bodyPr>
          <a:lstStyle/>
          <a:p>
            <a:r>
              <a:rPr lang="en-US">
                <a:hlinkClick r:id="rId33" action="ppaction://hlinksldjump"/>
              </a:rPr>
              <a:t>Final Jeopardy</a:t>
            </a:r>
            <a:endParaRPr 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0" fill="hold"/>
                                        <p:tgtEl>
                                          <p:spTgt spid="2051"/>
                                        </p:tgtEl>
                                        <p:attrNameLst>
                                          <p:attrName>ppt_x</p:attrName>
                                        </p:attrNameLst>
                                      </p:cBhvr>
                                      <p:tavLst>
                                        <p:tav tm="0">
                                          <p:val>
                                            <p:strVal val="#ppt_x"/>
                                          </p:val>
                                        </p:tav>
                                        <p:tav tm="100000">
                                          <p:val>
                                            <p:strVal val="#ppt_x"/>
                                          </p:val>
                                        </p:tav>
                                      </p:tavLst>
                                    </p:anim>
                                    <p:anim calcmode="lin" valueType="num">
                                      <p:cBhvr additive="base">
                                        <p:cTn id="8" dur="50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50"/>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4" name="jeop.wav"/>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052">
                                            <p:txEl>
                                              <p:pRg st="0" end="0"/>
                                            </p:txEl>
                                          </p:spTgt>
                                        </p:tgtEl>
                                        <p:attrNameLst>
                                          <p:attrName>style.visibility</p:attrName>
                                        </p:attrNameLst>
                                      </p:cBhvr>
                                      <p:to>
                                        <p:strVal val="visible"/>
                                      </p:to>
                                    </p:set>
                                    <p:anim calcmode="lin" valueType="num">
                                      <p:cBhvr additive="base">
                                        <p:cTn id="21" dur="500" fill="hold"/>
                                        <p:tgtEl>
                                          <p:spTgt spid="205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3">
                                            <p:txEl>
                                              <p:pRg st="0" end="0"/>
                                            </p:txEl>
                                          </p:spTgt>
                                        </p:tgtEl>
                                        <p:attrNameLst>
                                          <p:attrName>style.visibility</p:attrName>
                                        </p:attrNameLst>
                                      </p:cBhvr>
                                      <p:to>
                                        <p:strVal val="visible"/>
                                      </p:to>
                                    </p:set>
                                    <p:anim calcmode="lin" valueType="num">
                                      <p:cBhvr additive="base">
                                        <p:cTn id="27" dur="500" fill="hold"/>
                                        <p:tgtEl>
                                          <p:spTgt spid="2053">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54">
                                            <p:txEl>
                                              <p:pRg st="0" end="0"/>
                                            </p:txEl>
                                          </p:spTgt>
                                        </p:tgtEl>
                                        <p:attrNameLst>
                                          <p:attrName>style.visibility</p:attrName>
                                        </p:attrNameLst>
                                      </p:cBhvr>
                                      <p:to>
                                        <p:strVal val="visible"/>
                                      </p:to>
                                    </p:set>
                                    <p:anim calcmode="lin" valueType="num">
                                      <p:cBhvr additive="base">
                                        <p:cTn id="33" dur="500" fill="hold"/>
                                        <p:tgtEl>
                                          <p:spTgt spid="2054">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055">
                                            <p:txEl>
                                              <p:pRg st="0" end="0"/>
                                            </p:txEl>
                                          </p:spTgt>
                                        </p:tgtEl>
                                        <p:attrNameLst>
                                          <p:attrName>style.visibility</p:attrName>
                                        </p:attrNameLst>
                                      </p:cBhvr>
                                      <p:to>
                                        <p:strVal val="visible"/>
                                      </p:to>
                                    </p:set>
                                    <p:anim calcmode="lin" valueType="num">
                                      <p:cBhvr additive="base">
                                        <p:cTn id="39" dur="500" fill="hold"/>
                                        <p:tgtEl>
                                          <p:spTgt spid="2055">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055">
                                            <p:txEl>
                                              <p:pRg st="1" end="1"/>
                                            </p:txEl>
                                          </p:spTgt>
                                        </p:tgtEl>
                                        <p:attrNameLst>
                                          <p:attrName>style.visibility</p:attrName>
                                        </p:attrNameLst>
                                      </p:cBhvr>
                                      <p:to>
                                        <p:strVal val="visible"/>
                                      </p:to>
                                    </p:set>
                                    <p:anim calcmode="lin" valueType="num">
                                      <p:cBhvr additive="base">
                                        <p:cTn id="45" dur="500" fill="hold"/>
                                        <p:tgtEl>
                                          <p:spTgt spid="2055">
                                            <p:txEl>
                                              <p:pRg st="1" end="1"/>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056">
                                            <p:txEl>
                                              <p:pRg st="0" end="0"/>
                                            </p:txEl>
                                          </p:spTgt>
                                        </p:tgtEl>
                                        <p:attrNameLst>
                                          <p:attrName>style.visibility</p:attrName>
                                        </p:attrNameLst>
                                      </p:cBhvr>
                                      <p:to>
                                        <p:strVal val="visible"/>
                                      </p:to>
                                    </p:set>
                                    <p:anim calcmode="lin" valueType="num">
                                      <p:cBhvr additive="base">
                                        <p:cTn id="51" dur="500" fill="hold"/>
                                        <p:tgtEl>
                                          <p:spTgt spid="2056">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0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2" grpId="0" build="p" autoUpdateAnimBg="0"/>
      <p:bldP spid="2053" grpId="0" build="p" autoUpdateAnimBg="0"/>
      <p:bldP spid="2054" grpId="0" build="p" autoUpdateAnimBg="0"/>
      <p:bldP spid="2055" grpId="0" build="p" autoUpdateAnimBg="0"/>
      <p:bldP spid="2056"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$500 </a:t>
            </a:r>
            <a:r>
              <a:rPr lang="en-US" dirty="0" smtClean="0"/>
              <a:t>Distributive Property</a:t>
            </a:r>
            <a:endParaRPr lang="en-US" dirty="0"/>
          </a:p>
        </p:txBody>
      </p:sp>
      <p:sp>
        <p:nvSpPr>
          <p:cNvPr id="4" name="Rectangle 3"/>
          <p:cNvSpPr/>
          <p:nvPr/>
        </p:nvSpPr>
        <p:spPr>
          <a:xfrm>
            <a:off x="1524000" y="2286000"/>
            <a:ext cx="6629400" cy="2554545"/>
          </a:xfrm>
          <a:prstGeom prst="rect">
            <a:avLst/>
          </a:prstGeom>
        </p:spPr>
        <p:txBody>
          <a:bodyPr wrap="square">
            <a:spAutoFit/>
          </a:bodyPr>
          <a:lstStyle/>
          <a:p>
            <a:pPr lvl="0" algn="ctr"/>
            <a:r>
              <a:rPr lang="en-US" sz="3200" b="1" dirty="0" smtClean="0"/>
              <a:t>Factor out the GCF from the sum of two whole numbers to create an equivalent expression.</a:t>
            </a:r>
          </a:p>
          <a:p>
            <a:pPr lvl="0" algn="ctr"/>
            <a:endParaRPr lang="en-US" sz="3200" b="1" dirty="0" smtClean="0"/>
          </a:p>
          <a:p>
            <a:pPr lvl="0" algn="ctr"/>
            <a:r>
              <a:rPr lang="en-US" sz="3200" b="1" dirty="0" smtClean="0"/>
              <a:t>72 + 30</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$500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6(12 + 5)</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$100 </a:t>
            </a:r>
            <a:r>
              <a:rPr lang="en-US" dirty="0" smtClean="0"/>
              <a:t>Factors</a:t>
            </a:r>
            <a:endParaRPr lang="en-US" dirty="0"/>
          </a:p>
        </p:txBody>
      </p:sp>
      <p:sp>
        <p:nvSpPr>
          <p:cNvPr id="8196" name="Text Box 4"/>
          <p:cNvSpPr txBox="1">
            <a:spLocks noChangeArrowheads="1"/>
          </p:cNvSpPr>
          <p:nvPr/>
        </p:nvSpPr>
        <p:spPr bwMode="auto">
          <a:xfrm>
            <a:off x="1676400" y="2057400"/>
            <a:ext cx="565731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 </a:t>
            </a:r>
          </a:p>
          <a:p>
            <a:r>
              <a:rPr lang="en-US" sz="4000" dirty="0" smtClean="0"/>
              <a:t>of 15? </a:t>
            </a:r>
            <a:endParaRPr lang="en-US" sz="4000"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$100 </a:t>
            </a:r>
            <a:r>
              <a:rPr lang="en-US" dirty="0" smtClean="0"/>
              <a:t>Factors</a:t>
            </a:r>
            <a:endParaRPr lang="en-US" dirty="0"/>
          </a:p>
        </p:txBody>
      </p:sp>
      <p:sp>
        <p:nvSpPr>
          <p:cNvPr id="35844" name="Text Box 4"/>
          <p:cNvSpPr txBox="1">
            <a:spLocks noChangeArrowheads="1"/>
          </p:cNvSpPr>
          <p:nvPr/>
        </p:nvSpPr>
        <p:spPr bwMode="auto">
          <a:xfrm>
            <a:off x="2209800" y="2819400"/>
            <a:ext cx="4458272"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3, 5, 15?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$200 </a:t>
            </a:r>
            <a:r>
              <a:rPr lang="en-US" dirty="0" smtClean="0"/>
              <a:t>Factors</a:t>
            </a:r>
            <a:endParaRPr lang="en-US" dirty="0"/>
          </a:p>
        </p:txBody>
      </p:sp>
      <p:sp>
        <p:nvSpPr>
          <p:cNvPr id="9220" name="Text Box 4"/>
          <p:cNvSpPr txBox="1">
            <a:spLocks noChangeArrowheads="1"/>
          </p:cNvSpPr>
          <p:nvPr/>
        </p:nvSpPr>
        <p:spPr bwMode="auto">
          <a:xfrm>
            <a:off x="1905000" y="2362200"/>
            <a:ext cx="552907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a:t>
            </a:r>
          </a:p>
          <a:p>
            <a:r>
              <a:rPr lang="en-US" sz="4000" dirty="0" smtClean="0"/>
              <a:t>of 75? </a:t>
            </a:r>
            <a:endParaRPr lang="en-US" sz="4000"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$200 </a:t>
            </a:r>
            <a:r>
              <a:rPr lang="en-US" dirty="0" smtClean="0"/>
              <a:t>Factors</a:t>
            </a:r>
            <a:endParaRPr lang="en-US" dirty="0"/>
          </a:p>
        </p:txBody>
      </p:sp>
      <p:sp>
        <p:nvSpPr>
          <p:cNvPr id="36868" name="Text Box 4"/>
          <p:cNvSpPr txBox="1">
            <a:spLocks noChangeArrowheads="1"/>
          </p:cNvSpPr>
          <p:nvPr/>
        </p:nvSpPr>
        <p:spPr bwMode="auto">
          <a:xfrm>
            <a:off x="1219200" y="2590800"/>
            <a:ext cx="6865982"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3, 5, 15, 25, and 75?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$300 </a:t>
            </a:r>
            <a:r>
              <a:rPr lang="en-US" dirty="0" smtClean="0"/>
              <a:t>Factors</a:t>
            </a:r>
            <a:endParaRPr lang="en-US" dirty="0"/>
          </a:p>
        </p:txBody>
      </p:sp>
      <p:sp>
        <p:nvSpPr>
          <p:cNvPr id="10244" name="Text Box 4"/>
          <p:cNvSpPr txBox="1">
            <a:spLocks noChangeArrowheads="1"/>
          </p:cNvSpPr>
          <p:nvPr/>
        </p:nvSpPr>
        <p:spPr bwMode="auto">
          <a:xfrm>
            <a:off x="2057400" y="3143250"/>
            <a:ext cx="552907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a:t>
            </a:r>
          </a:p>
          <a:p>
            <a:r>
              <a:rPr lang="en-US" sz="4000" dirty="0" smtClean="0"/>
              <a:t>of 42?</a:t>
            </a:r>
            <a:endParaRPr lang="en-US" sz="4000" dirty="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$300 </a:t>
            </a:r>
            <a:r>
              <a:rPr lang="en-US" dirty="0" smtClean="0"/>
              <a:t>Factors</a:t>
            </a:r>
            <a:endParaRPr lang="en-US" dirty="0"/>
          </a:p>
        </p:txBody>
      </p:sp>
      <p:sp>
        <p:nvSpPr>
          <p:cNvPr id="37892" name="Text Box 4"/>
          <p:cNvSpPr txBox="1">
            <a:spLocks noChangeArrowheads="1"/>
          </p:cNvSpPr>
          <p:nvPr/>
        </p:nvSpPr>
        <p:spPr bwMode="auto">
          <a:xfrm>
            <a:off x="533400" y="2590800"/>
            <a:ext cx="7891904"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2, 3, 6, 7, 14, 21, and 42?</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$400 </a:t>
            </a:r>
            <a:r>
              <a:rPr lang="en-US" dirty="0" smtClean="0"/>
              <a:t>Factors</a:t>
            </a:r>
            <a:endParaRPr lang="en-US" dirty="0"/>
          </a:p>
        </p:txBody>
      </p:sp>
      <p:sp>
        <p:nvSpPr>
          <p:cNvPr id="11268" name="Text Box 4"/>
          <p:cNvSpPr txBox="1">
            <a:spLocks noChangeArrowheads="1"/>
          </p:cNvSpPr>
          <p:nvPr/>
        </p:nvSpPr>
        <p:spPr bwMode="auto">
          <a:xfrm>
            <a:off x="533400" y="1676400"/>
            <a:ext cx="7543800" cy="2554545"/>
          </a:xfrm>
          <a:prstGeom prst="rect">
            <a:avLst/>
          </a:prstGeom>
          <a:noFill/>
          <a:ln w="9525">
            <a:noFill/>
            <a:miter lim="800000"/>
            <a:headEnd/>
            <a:tailEnd/>
          </a:ln>
          <a:effectLst/>
        </p:spPr>
        <p:txBody>
          <a:bodyPr wrap="square">
            <a:spAutoFit/>
          </a:bodyPr>
          <a:lstStyle/>
          <a:p>
            <a:r>
              <a:rPr lang="en-US" sz="3200" dirty="0" smtClean="0"/>
              <a:t>James has an assigned seat for his flight to Denver.  The seats on the plane are numbered 1 – 49.  James’s seat number is an odd number greater than 10 that is a factor of 100.  What is his seat number for the flight?</a:t>
            </a:r>
            <a:endParaRPr lang="en-US" sz="3200"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$400 </a:t>
            </a:r>
            <a:r>
              <a:rPr lang="en-US" dirty="0" smtClean="0"/>
              <a:t>Factors</a:t>
            </a:r>
            <a:endParaRPr lang="en-US" dirty="0"/>
          </a:p>
        </p:txBody>
      </p:sp>
      <p:sp>
        <p:nvSpPr>
          <p:cNvPr id="38916" name="Text Box 4"/>
          <p:cNvSpPr txBox="1">
            <a:spLocks noChangeArrowheads="1"/>
          </p:cNvSpPr>
          <p:nvPr/>
        </p:nvSpPr>
        <p:spPr bwMode="auto">
          <a:xfrm>
            <a:off x="3124200" y="2438400"/>
            <a:ext cx="2635658" cy="707886"/>
          </a:xfrm>
          <a:prstGeom prst="rect">
            <a:avLst/>
          </a:prstGeom>
          <a:noFill/>
          <a:ln w="9525">
            <a:noFill/>
            <a:miter lim="800000"/>
            <a:headEnd/>
            <a:tailEnd/>
          </a:ln>
          <a:effectLst/>
        </p:spPr>
        <p:txBody>
          <a:bodyPr wrap="none">
            <a:spAutoFit/>
          </a:bodyPr>
          <a:lstStyle/>
          <a:p>
            <a:r>
              <a:rPr lang="en-US" sz="4000" dirty="0"/>
              <a:t>What is </a:t>
            </a:r>
            <a:r>
              <a:rPr lang="en-US" sz="4000" dirty="0" smtClean="0"/>
              <a:t>25?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$100 </a:t>
            </a:r>
            <a:r>
              <a:rPr lang="en-US" dirty="0" smtClean="0"/>
              <a:t>Distributive Property</a:t>
            </a:r>
            <a:endParaRPr lang="en-US" dirty="0"/>
          </a:p>
        </p:txBody>
      </p:sp>
      <p:sp>
        <p:nvSpPr>
          <p:cNvPr id="3077" name="Text Box 5"/>
          <p:cNvSpPr txBox="1">
            <a:spLocks noChangeArrowheads="1"/>
          </p:cNvSpPr>
          <p:nvPr/>
        </p:nvSpPr>
        <p:spPr bwMode="auto">
          <a:xfrm>
            <a:off x="1066800" y="1600200"/>
            <a:ext cx="7086600" cy="3600986"/>
          </a:xfrm>
          <a:prstGeom prst="rect">
            <a:avLst/>
          </a:prstGeom>
          <a:noFill/>
          <a:ln w="9525">
            <a:noFill/>
            <a:miter lim="800000"/>
            <a:headEnd/>
            <a:tailEnd/>
          </a:ln>
          <a:effectLst/>
        </p:spPr>
        <p:txBody>
          <a:bodyPr wrap="square">
            <a:spAutoFit/>
          </a:bodyPr>
          <a:lstStyle/>
          <a:p>
            <a:endParaRPr lang="en-US" sz="3600" dirty="0"/>
          </a:p>
          <a:p>
            <a:endParaRPr lang="en-US" sz="3200" dirty="0" smtClean="0"/>
          </a:p>
          <a:p>
            <a:pPr algn="ctr"/>
            <a:r>
              <a:rPr lang="en-US" sz="3200" dirty="0" smtClean="0"/>
              <a:t>Use the Distributive Property to solve the following expression</a:t>
            </a:r>
          </a:p>
          <a:p>
            <a:pPr algn="ctr"/>
            <a:endParaRPr lang="en-US" sz="3200" dirty="0" smtClean="0"/>
          </a:p>
          <a:p>
            <a:pPr algn="ctr"/>
            <a:r>
              <a:rPr lang="en-US" sz="3200" dirty="0" smtClean="0"/>
              <a:t>4(3 + 12)</a:t>
            </a:r>
          </a:p>
          <a:p>
            <a:pPr algn="ctr"/>
            <a:r>
              <a:rPr lang="en-US" sz="3200" dirty="0" smtClean="0"/>
              <a:t>   </a:t>
            </a:r>
            <a:endParaRPr lang="en-US" sz="3200"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$500 </a:t>
            </a:r>
            <a:r>
              <a:rPr lang="en-US" dirty="0" smtClean="0"/>
              <a:t>Factors</a:t>
            </a:r>
            <a:endParaRPr lang="en-US" dirty="0"/>
          </a:p>
        </p:txBody>
      </p:sp>
      <p:sp>
        <p:nvSpPr>
          <p:cNvPr id="12292" name="Text Box 4"/>
          <p:cNvSpPr txBox="1">
            <a:spLocks noChangeArrowheads="1"/>
          </p:cNvSpPr>
          <p:nvPr/>
        </p:nvSpPr>
        <p:spPr bwMode="auto">
          <a:xfrm>
            <a:off x="1371600" y="1752601"/>
            <a:ext cx="7127938" cy="3170099"/>
          </a:xfrm>
          <a:prstGeom prst="rect">
            <a:avLst/>
          </a:prstGeom>
          <a:noFill/>
          <a:ln w="9525">
            <a:noFill/>
            <a:miter lim="800000"/>
            <a:headEnd/>
            <a:tailEnd/>
          </a:ln>
          <a:effectLst/>
        </p:spPr>
        <p:txBody>
          <a:bodyPr wrap="square">
            <a:spAutoFit/>
          </a:bodyPr>
          <a:lstStyle/>
          <a:p>
            <a:r>
              <a:rPr lang="en-US" sz="3200" dirty="0" smtClean="0"/>
              <a:t>The area of a rectangle is the product of its length and width.  If a rectangular board has an area of 30 square feet, what are the possible measurements of its length and width? </a:t>
            </a:r>
            <a:endParaRPr lang="en-US" sz="3200" dirty="0"/>
          </a:p>
          <a:p>
            <a:endParaRPr lang="en-US" sz="4000" dirty="0"/>
          </a:p>
        </p:txBody>
      </p:sp>
      <p:sp>
        <p:nvSpPr>
          <p:cNvPr id="12295" name="AutoShape 7" descr="http://domino3.wcpss.net/mail/2/26401466.nsf/0/F74066DA733FF331852575F6006BF6EB/$File/parry%20graham%201.jpg?OpenElement&amp;FileName=parry%20graham%201.jpg"/>
          <p:cNvSpPr>
            <a:spLocks noChangeAspect="1" noChangeArrowheads="1"/>
          </p:cNvSpPr>
          <p:nvPr/>
        </p:nvSpPr>
        <p:spPr bwMode="auto">
          <a:xfrm>
            <a:off x="76200" y="-182563"/>
            <a:ext cx="3048000" cy="3895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7" name="AutoShape 9" descr="http://domino3.wcpss.net/mail/2/26401466.nsf/0/F74066DA733FF331852575F6006BF6EB/$File/parry%20graham%201.jpg?OpenElement&amp;FileName=parry%20graham%201.jpg"/>
          <p:cNvSpPr>
            <a:spLocks noChangeAspect="1" noChangeArrowheads="1"/>
          </p:cNvSpPr>
          <p:nvPr/>
        </p:nvSpPr>
        <p:spPr bwMode="auto">
          <a:xfrm>
            <a:off x="76200" y="-182563"/>
            <a:ext cx="3048000" cy="3895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9" name="AutoShape 11" descr="http://domino3.wcpss.net/mail/2/26401466.nsf/0/F74066DA733FF331852575F6006BF6EB/$File/parry%20graham%201.jpg?OpenElement&amp;FileName=parry%20graham%201.jpg"/>
          <p:cNvSpPr>
            <a:spLocks noChangeAspect="1" noChangeArrowheads="1"/>
          </p:cNvSpPr>
          <p:nvPr/>
        </p:nvSpPr>
        <p:spPr bwMode="auto">
          <a:xfrm>
            <a:off x="76200" y="-182563"/>
            <a:ext cx="5514975" cy="7038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$500 </a:t>
            </a:r>
            <a:r>
              <a:rPr lang="en-US" dirty="0" smtClean="0"/>
              <a:t>Factors</a:t>
            </a:r>
            <a:endParaRPr lang="en-US" dirty="0"/>
          </a:p>
        </p:txBody>
      </p:sp>
      <p:sp>
        <p:nvSpPr>
          <p:cNvPr id="39940" name="Text Box 4"/>
          <p:cNvSpPr txBox="1">
            <a:spLocks noChangeArrowheads="1"/>
          </p:cNvSpPr>
          <p:nvPr/>
        </p:nvSpPr>
        <p:spPr bwMode="auto">
          <a:xfrm>
            <a:off x="381000" y="2286000"/>
            <a:ext cx="8348760"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2, 3, 5, 6, 10, 15 or 30 feet?</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$100 </a:t>
            </a:r>
            <a:r>
              <a:rPr lang="en-US" dirty="0" smtClean="0"/>
              <a:t>GCF</a:t>
            </a:r>
            <a:endParaRPr lang="en-US" dirty="0"/>
          </a:p>
        </p:txBody>
      </p:sp>
      <p:sp>
        <p:nvSpPr>
          <p:cNvPr id="13316" name="Text Box 4"/>
          <p:cNvSpPr txBox="1">
            <a:spLocks noChangeArrowheads="1"/>
          </p:cNvSpPr>
          <p:nvPr/>
        </p:nvSpPr>
        <p:spPr bwMode="auto">
          <a:xfrm>
            <a:off x="1524000" y="2362200"/>
            <a:ext cx="5829300" cy="1323439"/>
          </a:xfrm>
          <a:prstGeom prst="rect">
            <a:avLst/>
          </a:prstGeom>
          <a:noFill/>
          <a:ln w="9525">
            <a:noFill/>
            <a:miter lim="800000"/>
            <a:headEnd/>
            <a:tailEnd/>
          </a:ln>
          <a:effectLst/>
        </p:spPr>
        <p:txBody>
          <a:bodyPr wrap="square">
            <a:spAutoFit/>
          </a:bodyPr>
          <a:lstStyle/>
          <a:p>
            <a:pPr algn="ctr"/>
            <a:r>
              <a:rPr lang="en-US" sz="4000" dirty="0"/>
              <a:t>What </a:t>
            </a:r>
            <a:r>
              <a:rPr lang="en-US" sz="4000" dirty="0" smtClean="0"/>
              <a:t>is </a:t>
            </a:r>
            <a:r>
              <a:rPr lang="en-US" sz="4000" dirty="0"/>
              <a:t>the </a:t>
            </a:r>
            <a:r>
              <a:rPr lang="en-US" sz="4000" dirty="0" smtClean="0"/>
              <a:t>GCF of </a:t>
            </a:r>
          </a:p>
          <a:p>
            <a:pPr algn="ctr"/>
            <a:r>
              <a:rPr lang="en-US" sz="4000" dirty="0" smtClean="0"/>
              <a:t>12 and 15?</a:t>
            </a:r>
            <a:endParaRPr lang="en-US" sz="4000" dirty="0"/>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$100 </a:t>
            </a:r>
            <a:r>
              <a:rPr lang="en-US" dirty="0" smtClean="0"/>
              <a:t>GCF</a:t>
            </a:r>
            <a:endParaRPr lang="en-US" dirty="0"/>
          </a:p>
        </p:txBody>
      </p:sp>
      <p:sp>
        <p:nvSpPr>
          <p:cNvPr id="40964" name="Text Box 4"/>
          <p:cNvSpPr txBox="1">
            <a:spLocks noChangeArrowheads="1"/>
          </p:cNvSpPr>
          <p:nvPr/>
        </p:nvSpPr>
        <p:spPr bwMode="auto">
          <a:xfrm>
            <a:off x="3352800" y="2590800"/>
            <a:ext cx="2379177" cy="707886"/>
          </a:xfrm>
          <a:prstGeom prst="rect">
            <a:avLst/>
          </a:prstGeom>
          <a:noFill/>
          <a:ln w="9525">
            <a:noFill/>
            <a:miter lim="800000"/>
            <a:headEnd/>
            <a:tailEnd/>
          </a:ln>
          <a:effectLst/>
        </p:spPr>
        <p:txBody>
          <a:bodyPr wrap="none">
            <a:spAutoFit/>
          </a:bodyPr>
          <a:lstStyle/>
          <a:p>
            <a:r>
              <a:rPr lang="en-US" sz="4000" dirty="0"/>
              <a:t>What </a:t>
            </a:r>
            <a:r>
              <a:rPr lang="en-US" sz="4000" dirty="0" smtClean="0"/>
              <a:t>is 3?</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$200 </a:t>
            </a:r>
            <a:r>
              <a:rPr lang="en-US" dirty="0" smtClean="0"/>
              <a:t>GCF</a:t>
            </a:r>
            <a:endParaRPr lang="en-US" dirty="0"/>
          </a:p>
        </p:txBody>
      </p:sp>
      <p:sp>
        <p:nvSpPr>
          <p:cNvPr id="14340" name="Text Box 4"/>
          <p:cNvSpPr txBox="1">
            <a:spLocks noChangeArrowheads="1"/>
          </p:cNvSpPr>
          <p:nvPr/>
        </p:nvSpPr>
        <p:spPr bwMode="auto">
          <a:xfrm>
            <a:off x="1524000" y="2362200"/>
            <a:ext cx="6340475" cy="1323439"/>
          </a:xfrm>
          <a:prstGeom prst="rect">
            <a:avLst/>
          </a:prstGeom>
          <a:noFill/>
          <a:ln w="9525">
            <a:noFill/>
            <a:miter lim="800000"/>
            <a:headEnd/>
            <a:tailEnd/>
          </a:ln>
          <a:effectLst/>
        </p:spPr>
        <p:txBody>
          <a:bodyPr>
            <a:spAutoFit/>
          </a:bodyPr>
          <a:lstStyle/>
          <a:p>
            <a:pPr algn="ctr"/>
            <a:r>
              <a:rPr lang="en-US" sz="4000" dirty="0"/>
              <a:t>What </a:t>
            </a:r>
            <a:r>
              <a:rPr lang="en-US" sz="4000" dirty="0" smtClean="0"/>
              <a:t>is </a:t>
            </a:r>
            <a:r>
              <a:rPr lang="en-US" sz="4000" dirty="0"/>
              <a:t>the </a:t>
            </a:r>
            <a:r>
              <a:rPr lang="en-US" sz="4000" dirty="0" smtClean="0"/>
              <a:t>GCF of </a:t>
            </a:r>
          </a:p>
          <a:p>
            <a:pPr algn="ctr"/>
            <a:r>
              <a:rPr lang="en-US" sz="4000" dirty="0" smtClean="0"/>
              <a:t>24 and 54?</a:t>
            </a:r>
            <a:endParaRPr lang="en-US" sz="4000" dirty="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$200 </a:t>
            </a:r>
            <a:r>
              <a:rPr lang="en-US" dirty="0" smtClean="0"/>
              <a:t>GCF</a:t>
            </a:r>
            <a:endParaRPr lang="en-US" dirty="0"/>
          </a:p>
        </p:txBody>
      </p:sp>
      <p:sp>
        <p:nvSpPr>
          <p:cNvPr id="41988" name="Text Box 4"/>
          <p:cNvSpPr txBox="1">
            <a:spLocks noChangeArrowheads="1"/>
          </p:cNvSpPr>
          <p:nvPr/>
        </p:nvSpPr>
        <p:spPr bwMode="auto">
          <a:xfrm>
            <a:off x="3352800" y="2362200"/>
            <a:ext cx="2379177" cy="1323439"/>
          </a:xfrm>
          <a:prstGeom prst="rect">
            <a:avLst/>
          </a:prstGeom>
          <a:noFill/>
          <a:ln w="9525">
            <a:noFill/>
            <a:miter lim="800000"/>
            <a:headEnd/>
            <a:tailEnd/>
          </a:ln>
          <a:effectLst/>
        </p:spPr>
        <p:txBody>
          <a:bodyPr wrap="none">
            <a:spAutoFit/>
          </a:bodyPr>
          <a:lstStyle/>
          <a:p>
            <a:r>
              <a:rPr lang="en-US" sz="4000" dirty="0"/>
              <a:t>What </a:t>
            </a:r>
            <a:r>
              <a:rPr lang="en-US" sz="4000" dirty="0" smtClean="0"/>
              <a:t>is 6?</a:t>
            </a:r>
            <a:endParaRPr lang="en-US" sz="4000" dirty="0"/>
          </a:p>
          <a:p>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$300 </a:t>
            </a:r>
            <a:r>
              <a:rPr lang="en-US" dirty="0" smtClean="0"/>
              <a:t>GCF</a:t>
            </a:r>
            <a:endParaRPr lang="en-US" dirty="0"/>
          </a:p>
        </p:txBody>
      </p:sp>
      <p:sp>
        <p:nvSpPr>
          <p:cNvPr id="15364" name="Text Box 4"/>
          <p:cNvSpPr txBox="1">
            <a:spLocks noChangeArrowheads="1"/>
          </p:cNvSpPr>
          <p:nvPr/>
        </p:nvSpPr>
        <p:spPr bwMode="auto">
          <a:xfrm>
            <a:off x="2438400" y="2362200"/>
            <a:ext cx="4331635" cy="1323439"/>
          </a:xfrm>
          <a:prstGeom prst="rect">
            <a:avLst/>
          </a:prstGeom>
          <a:noFill/>
          <a:ln w="9525">
            <a:noFill/>
            <a:miter lim="800000"/>
            <a:headEnd/>
            <a:tailEnd/>
          </a:ln>
          <a:effectLst/>
        </p:spPr>
        <p:txBody>
          <a:bodyPr wrap="none">
            <a:spAutoFit/>
          </a:bodyPr>
          <a:lstStyle/>
          <a:p>
            <a:pPr algn="ctr"/>
            <a:r>
              <a:rPr lang="en-US" sz="4000" dirty="0"/>
              <a:t>What is the GCF of </a:t>
            </a:r>
            <a:endParaRPr lang="en-US" sz="4000" dirty="0" smtClean="0"/>
          </a:p>
          <a:p>
            <a:pPr algn="ctr"/>
            <a:r>
              <a:rPr lang="en-US" sz="4000" dirty="0" smtClean="0"/>
              <a:t>54 </a:t>
            </a:r>
            <a:r>
              <a:rPr lang="en-US" sz="4000" dirty="0"/>
              <a:t>and 36 ?</a:t>
            </a:r>
            <a:r>
              <a:rPr lang="en-US" dirty="0"/>
              <a:t> </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$300 </a:t>
            </a:r>
            <a:r>
              <a:rPr lang="en-US" dirty="0" smtClean="0"/>
              <a:t>GCF</a:t>
            </a:r>
            <a:endParaRPr lang="en-US" dirty="0"/>
          </a:p>
        </p:txBody>
      </p:sp>
      <p:sp>
        <p:nvSpPr>
          <p:cNvPr id="43012" name="Text Box 4"/>
          <p:cNvSpPr txBox="1">
            <a:spLocks noChangeArrowheads="1"/>
          </p:cNvSpPr>
          <p:nvPr/>
        </p:nvSpPr>
        <p:spPr bwMode="auto">
          <a:xfrm>
            <a:off x="3200400" y="2514600"/>
            <a:ext cx="2738438" cy="701675"/>
          </a:xfrm>
          <a:prstGeom prst="rect">
            <a:avLst/>
          </a:prstGeom>
          <a:noFill/>
          <a:ln w="9525">
            <a:noFill/>
            <a:miter lim="800000"/>
            <a:headEnd/>
            <a:tailEnd/>
          </a:ln>
          <a:effectLst/>
        </p:spPr>
        <p:txBody>
          <a:bodyPr wrap="none">
            <a:spAutoFit/>
          </a:bodyPr>
          <a:lstStyle/>
          <a:p>
            <a:r>
              <a:rPr lang="en-US" sz="4000" dirty="0"/>
              <a:t>What is 18 ?</a:t>
            </a:r>
            <a:endParaRPr lang="en-US" sz="4000" dirty="0">
              <a:cs typeface="Times New Roman" pitchFamily="18" charset="0"/>
            </a:endParaRP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$400 </a:t>
            </a:r>
            <a:r>
              <a:rPr lang="en-US" dirty="0" smtClean="0"/>
              <a:t>GCF</a:t>
            </a:r>
            <a:endParaRPr lang="en-US" dirty="0"/>
          </a:p>
        </p:txBody>
      </p:sp>
      <p:sp>
        <p:nvSpPr>
          <p:cNvPr id="16388" name="Text Box 4"/>
          <p:cNvSpPr txBox="1">
            <a:spLocks noChangeArrowheads="1"/>
          </p:cNvSpPr>
          <p:nvPr/>
        </p:nvSpPr>
        <p:spPr bwMode="auto">
          <a:xfrm>
            <a:off x="1889125" y="1447801"/>
            <a:ext cx="5886450" cy="4524315"/>
          </a:xfrm>
          <a:prstGeom prst="rect">
            <a:avLst/>
          </a:prstGeom>
          <a:noFill/>
          <a:ln w="9525">
            <a:noFill/>
            <a:miter lim="800000"/>
            <a:headEnd/>
            <a:tailEnd/>
          </a:ln>
          <a:effectLst/>
        </p:spPr>
        <p:txBody>
          <a:bodyPr wrap="square">
            <a:spAutoFit/>
          </a:bodyPr>
          <a:lstStyle/>
          <a:p>
            <a:r>
              <a:rPr lang="en-US" sz="3200" dirty="0" smtClean="0"/>
              <a:t>Tonya has 24 bottles of shampoo, 36 tubes of hand lotion, and 60 bars of lavender soap to make gift baskets.  She wants to have the same number of each item in every basket.  What is the greatest number of baskets she can make without having any of the items left over?</a:t>
            </a:r>
            <a:endParaRPr lang="en-US" sz="3200"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$400 </a:t>
            </a:r>
            <a:r>
              <a:rPr lang="en-US" dirty="0" smtClean="0"/>
              <a:t>GCF</a:t>
            </a:r>
            <a:endParaRPr lang="en-US" dirty="0"/>
          </a:p>
        </p:txBody>
      </p:sp>
      <p:sp>
        <p:nvSpPr>
          <p:cNvPr id="44036" name="Text Box 4"/>
          <p:cNvSpPr txBox="1">
            <a:spLocks noChangeArrowheads="1"/>
          </p:cNvSpPr>
          <p:nvPr/>
        </p:nvSpPr>
        <p:spPr bwMode="auto">
          <a:xfrm>
            <a:off x="3352800" y="2590800"/>
            <a:ext cx="2635658" cy="707886"/>
          </a:xfrm>
          <a:prstGeom prst="rect">
            <a:avLst/>
          </a:prstGeom>
          <a:noFill/>
          <a:ln w="9525">
            <a:noFill/>
            <a:miter lim="800000"/>
            <a:headEnd/>
            <a:tailEnd/>
          </a:ln>
          <a:effectLst/>
        </p:spPr>
        <p:txBody>
          <a:bodyPr wrap="none">
            <a:spAutoFit/>
          </a:bodyPr>
          <a:lstStyle/>
          <a:p>
            <a:r>
              <a:rPr lang="en-US" sz="4000" dirty="0"/>
              <a:t>What </a:t>
            </a:r>
            <a:r>
              <a:rPr lang="en-US" sz="4000" dirty="0" smtClean="0"/>
              <a:t>is 12?</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$100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60</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$500 </a:t>
            </a:r>
            <a:r>
              <a:rPr lang="en-US" dirty="0" smtClean="0"/>
              <a:t>GCF</a:t>
            </a:r>
            <a:endParaRPr lang="en-US" dirty="0"/>
          </a:p>
        </p:txBody>
      </p:sp>
      <p:sp>
        <p:nvSpPr>
          <p:cNvPr id="17412" name="Text Box 4"/>
          <p:cNvSpPr txBox="1">
            <a:spLocks noChangeArrowheads="1"/>
          </p:cNvSpPr>
          <p:nvPr/>
        </p:nvSpPr>
        <p:spPr bwMode="auto">
          <a:xfrm>
            <a:off x="2057400" y="1828800"/>
            <a:ext cx="6400800" cy="3108543"/>
          </a:xfrm>
          <a:prstGeom prst="rect">
            <a:avLst/>
          </a:prstGeom>
          <a:noFill/>
          <a:ln w="9525">
            <a:noFill/>
            <a:miter lim="800000"/>
            <a:headEnd/>
            <a:tailEnd/>
          </a:ln>
          <a:effectLst/>
        </p:spPr>
        <p:txBody>
          <a:bodyPr wrap="square">
            <a:spAutoFit/>
          </a:bodyPr>
          <a:lstStyle/>
          <a:p>
            <a:r>
              <a:rPr lang="en-US" sz="2800" dirty="0" smtClean="0"/>
              <a:t>A gardener has 27 tulip bulbs, 45 tomato plants, 108 rose bushes and 126 herb seedlings to plant in the city garden.  He wants each row of the garden to have the same number of each kind of plant.  What is the greatest number of rows that the gardener can make if he uses all the plants?</a:t>
            </a:r>
            <a:endParaRPr lang="en-US" sz="2800" dirty="0"/>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a:t>$500 </a:t>
            </a:r>
            <a:r>
              <a:rPr lang="en-US" dirty="0" smtClean="0"/>
              <a:t>GCF</a:t>
            </a:r>
            <a:endParaRPr lang="en-US" dirty="0"/>
          </a:p>
        </p:txBody>
      </p:sp>
      <p:sp>
        <p:nvSpPr>
          <p:cNvPr id="45060" name="Text Box 4"/>
          <p:cNvSpPr txBox="1">
            <a:spLocks noChangeArrowheads="1"/>
          </p:cNvSpPr>
          <p:nvPr/>
        </p:nvSpPr>
        <p:spPr bwMode="auto">
          <a:xfrm>
            <a:off x="2743200" y="2514600"/>
            <a:ext cx="3789820"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9 rows?</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$100 Prime Factorization</a:t>
            </a:r>
          </a:p>
        </p:txBody>
      </p:sp>
      <p:sp>
        <p:nvSpPr>
          <p:cNvPr id="18436" name="Text Box 4"/>
          <p:cNvSpPr txBox="1">
            <a:spLocks noChangeArrowheads="1"/>
          </p:cNvSpPr>
          <p:nvPr/>
        </p:nvSpPr>
        <p:spPr bwMode="auto">
          <a:xfrm>
            <a:off x="1889125" y="3317875"/>
            <a:ext cx="184150" cy="457200"/>
          </a:xfrm>
          <a:prstGeom prst="rect">
            <a:avLst/>
          </a:prstGeom>
          <a:noFill/>
          <a:ln w="9525">
            <a:noFill/>
            <a:miter lim="800000"/>
            <a:headEnd/>
            <a:tailEnd/>
          </a:ln>
          <a:effectLst/>
        </p:spPr>
        <p:txBody>
          <a:bodyPr wrap="none">
            <a:spAutoFit/>
          </a:bodyPr>
          <a:lstStyle/>
          <a:p>
            <a:endParaRPr lang="en-US"/>
          </a:p>
        </p:txBody>
      </p:sp>
      <p:sp>
        <p:nvSpPr>
          <p:cNvPr id="18438" name="Text Box 6"/>
          <p:cNvSpPr txBox="1">
            <a:spLocks noChangeArrowheads="1"/>
          </p:cNvSpPr>
          <p:nvPr/>
        </p:nvSpPr>
        <p:spPr bwMode="auto">
          <a:xfrm>
            <a:off x="685800" y="3016250"/>
            <a:ext cx="260350" cy="457200"/>
          </a:xfrm>
          <a:prstGeom prst="rect">
            <a:avLst/>
          </a:prstGeom>
          <a:noFill/>
          <a:ln w="9525">
            <a:noFill/>
            <a:miter lim="800000"/>
            <a:headEnd/>
            <a:tailEnd/>
          </a:ln>
          <a:effectLst/>
        </p:spPr>
        <p:txBody>
          <a:bodyPr wrap="none">
            <a:spAutoFit/>
          </a:bodyPr>
          <a:lstStyle/>
          <a:p>
            <a:r>
              <a:rPr lang="en-US"/>
              <a:t> </a:t>
            </a:r>
          </a:p>
        </p:txBody>
      </p:sp>
      <p:sp>
        <p:nvSpPr>
          <p:cNvPr id="18439" name="Text Box 7"/>
          <p:cNvSpPr txBox="1">
            <a:spLocks noChangeArrowheads="1"/>
          </p:cNvSpPr>
          <p:nvPr/>
        </p:nvSpPr>
        <p:spPr bwMode="auto">
          <a:xfrm>
            <a:off x="609600" y="1905000"/>
            <a:ext cx="8045450" cy="1920875"/>
          </a:xfrm>
          <a:prstGeom prst="rect">
            <a:avLst/>
          </a:prstGeom>
          <a:noFill/>
          <a:ln w="9525">
            <a:noFill/>
            <a:miter lim="800000"/>
            <a:headEnd/>
            <a:tailEnd/>
          </a:ln>
          <a:effectLst/>
        </p:spPr>
        <p:txBody>
          <a:bodyPr wrap="none">
            <a:spAutoFit/>
          </a:bodyPr>
          <a:lstStyle/>
          <a:p>
            <a:r>
              <a:rPr lang="en-US" sz="4000" dirty="0"/>
              <a:t>What is the prime factorization of 18 ?</a:t>
            </a:r>
          </a:p>
          <a:p>
            <a:endParaRPr lang="en-US" sz="4000" dirty="0"/>
          </a:p>
          <a:p>
            <a:r>
              <a:rPr lang="en-US" dirty="0"/>
              <a:t> </a:t>
            </a:r>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$100 Prime Factorization</a:t>
            </a:r>
          </a:p>
        </p:txBody>
      </p:sp>
      <p:sp>
        <p:nvSpPr>
          <p:cNvPr id="46084" name="Text Box 4"/>
          <p:cNvSpPr txBox="1">
            <a:spLocks noChangeArrowheads="1"/>
          </p:cNvSpPr>
          <p:nvPr/>
        </p:nvSpPr>
        <p:spPr bwMode="auto">
          <a:xfrm>
            <a:off x="2895600" y="2286000"/>
            <a:ext cx="3300413" cy="701675"/>
          </a:xfrm>
          <a:prstGeom prst="rect">
            <a:avLst/>
          </a:prstGeom>
          <a:noFill/>
          <a:ln w="9525">
            <a:noFill/>
            <a:miter lim="800000"/>
            <a:headEnd/>
            <a:tailEnd/>
          </a:ln>
          <a:effectLst/>
        </p:spPr>
        <p:txBody>
          <a:bodyPr wrap="none">
            <a:spAutoFit/>
          </a:bodyPr>
          <a:lstStyle/>
          <a:p>
            <a:r>
              <a:rPr lang="en-US" sz="4000" dirty="0"/>
              <a:t>What is 2 </a:t>
            </a:r>
            <a:r>
              <a:rPr lang="en-US" sz="4000" dirty="0">
                <a:cs typeface="Times New Roman" pitchFamily="18" charset="0"/>
              </a:rPr>
              <a:t>• 3</a:t>
            </a:r>
            <a:r>
              <a:rPr lang="en-US" sz="4000" baseline="30000" dirty="0">
                <a:cs typeface="Times New Roman" pitchFamily="18" charset="0"/>
              </a:rPr>
              <a:t>2 </a:t>
            </a:r>
            <a:r>
              <a:rPr lang="en-US" sz="4000" dirty="0">
                <a:cs typeface="Times New Roman" pitchFamily="18" charset="0"/>
              </a:rPr>
              <a:t>?</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$200 Prime Factorization</a:t>
            </a:r>
          </a:p>
        </p:txBody>
      </p:sp>
      <p:sp>
        <p:nvSpPr>
          <p:cNvPr id="19460" name="Text Box 4"/>
          <p:cNvSpPr txBox="1">
            <a:spLocks noChangeArrowheads="1"/>
          </p:cNvSpPr>
          <p:nvPr/>
        </p:nvSpPr>
        <p:spPr bwMode="auto">
          <a:xfrm>
            <a:off x="685800" y="1752600"/>
            <a:ext cx="8070850" cy="2530475"/>
          </a:xfrm>
          <a:prstGeom prst="rect">
            <a:avLst/>
          </a:prstGeom>
          <a:noFill/>
          <a:ln w="9525">
            <a:noFill/>
            <a:miter lim="800000"/>
            <a:headEnd/>
            <a:tailEnd/>
          </a:ln>
          <a:effectLst/>
        </p:spPr>
        <p:txBody>
          <a:bodyPr wrap="none">
            <a:spAutoFit/>
          </a:bodyPr>
          <a:lstStyle/>
          <a:p>
            <a:r>
              <a:rPr lang="en-US" sz="4000"/>
              <a:t>What is</a:t>
            </a:r>
            <a:r>
              <a:rPr lang="en-US"/>
              <a:t>  </a:t>
            </a:r>
            <a:r>
              <a:rPr lang="en-US" sz="4000"/>
              <a:t>the prime factorization of 36 ?</a:t>
            </a:r>
          </a:p>
          <a:p>
            <a:endParaRPr lang="en-US" sz="4000"/>
          </a:p>
          <a:p>
            <a:r>
              <a:rPr lang="en-US" sz="4000"/>
              <a:t>Write answers in exponential form.</a:t>
            </a:r>
          </a:p>
          <a:p>
            <a:endParaRPr lang="en-US" sz="400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$200 Prime Factorization</a:t>
            </a:r>
          </a:p>
        </p:txBody>
      </p:sp>
      <p:sp>
        <p:nvSpPr>
          <p:cNvPr id="48132" name="Text Box 4"/>
          <p:cNvSpPr txBox="1">
            <a:spLocks noChangeArrowheads="1"/>
          </p:cNvSpPr>
          <p:nvPr/>
        </p:nvSpPr>
        <p:spPr bwMode="auto">
          <a:xfrm>
            <a:off x="2667000" y="2514600"/>
            <a:ext cx="3513138"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a:t>
            </a:r>
            <a:r>
              <a:rPr lang="en-US" sz="4000" dirty="0"/>
              <a:t> </a:t>
            </a:r>
            <a:r>
              <a:rPr lang="en-US" sz="4000" dirty="0">
                <a:cs typeface="Times New Roman" pitchFamily="18" charset="0"/>
              </a:rPr>
              <a:t>• 3</a:t>
            </a:r>
            <a:r>
              <a:rPr lang="en-US" sz="4000" baseline="30000" dirty="0">
                <a:cs typeface="Times New Roman" pitchFamily="18" charset="0"/>
              </a:rPr>
              <a:t>2</a:t>
            </a:r>
            <a:r>
              <a:rPr lang="en-US" sz="4000" dirty="0">
                <a:cs typeface="Times New Roman" pitchFamily="18" charset="0"/>
              </a:rPr>
              <a:t>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$300 Prime Factorization</a:t>
            </a:r>
          </a:p>
        </p:txBody>
      </p:sp>
      <p:sp>
        <p:nvSpPr>
          <p:cNvPr id="20484" name="Text Box 4"/>
          <p:cNvSpPr txBox="1">
            <a:spLocks noChangeArrowheads="1"/>
          </p:cNvSpPr>
          <p:nvPr/>
        </p:nvSpPr>
        <p:spPr bwMode="auto">
          <a:xfrm>
            <a:off x="381000" y="1905000"/>
            <a:ext cx="8458200" cy="1920875"/>
          </a:xfrm>
          <a:prstGeom prst="rect">
            <a:avLst/>
          </a:prstGeom>
          <a:noFill/>
          <a:ln w="9525">
            <a:noFill/>
            <a:miter lim="800000"/>
            <a:headEnd/>
            <a:tailEnd/>
          </a:ln>
          <a:effectLst/>
        </p:spPr>
        <p:txBody>
          <a:bodyPr>
            <a:spAutoFit/>
          </a:bodyPr>
          <a:lstStyle/>
          <a:p>
            <a:r>
              <a:rPr lang="en-US" sz="4000" dirty="0"/>
              <a:t>What is the prime factorization of 56?</a:t>
            </a:r>
          </a:p>
          <a:p>
            <a:endParaRPr lang="en-US" sz="4000" dirty="0"/>
          </a:p>
          <a:p>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$300 Prime Factorization</a:t>
            </a:r>
          </a:p>
        </p:txBody>
      </p:sp>
      <p:sp>
        <p:nvSpPr>
          <p:cNvPr id="49156" name="Text Box 4"/>
          <p:cNvSpPr txBox="1">
            <a:spLocks noChangeArrowheads="1"/>
          </p:cNvSpPr>
          <p:nvPr/>
        </p:nvSpPr>
        <p:spPr bwMode="auto">
          <a:xfrm>
            <a:off x="3124200" y="2362200"/>
            <a:ext cx="3300413"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3 </a:t>
            </a:r>
            <a:r>
              <a:rPr lang="en-US" sz="4000" dirty="0">
                <a:cs typeface="Times New Roman" pitchFamily="18" charset="0"/>
              </a:rPr>
              <a:t>• 7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$400 Prime Factorization</a:t>
            </a:r>
          </a:p>
        </p:txBody>
      </p:sp>
      <p:sp>
        <p:nvSpPr>
          <p:cNvPr id="21508" name="Text Box 4"/>
          <p:cNvSpPr txBox="1">
            <a:spLocks noChangeArrowheads="1"/>
          </p:cNvSpPr>
          <p:nvPr/>
        </p:nvSpPr>
        <p:spPr bwMode="auto">
          <a:xfrm>
            <a:off x="228600" y="1905000"/>
            <a:ext cx="8686800" cy="1920875"/>
          </a:xfrm>
          <a:prstGeom prst="rect">
            <a:avLst/>
          </a:prstGeom>
          <a:noFill/>
          <a:ln w="9525">
            <a:noFill/>
            <a:miter lim="800000"/>
            <a:headEnd/>
            <a:tailEnd/>
          </a:ln>
          <a:effectLst/>
        </p:spPr>
        <p:txBody>
          <a:bodyPr>
            <a:spAutoFit/>
          </a:bodyPr>
          <a:lstStyle/>
          <a:p>
            <a:r>
              <a:rPr lang="en-US" sz="4000" dirty="0"/>
              <a:t>What is the prime factorization of 100 ?</a:t>
            </a:r>
          </a:p>
          <a:p>
            <a:endParaRPr lang="en-US" sz="4000" dirty="0"/>
          </a:p>
          <a:p>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$400 Prime Factorization</a:t>
            </a:r>
          </a:p>
        </p:txBody>
      </p:sp>
      <p:sp>
        <p:nvSpPr>
          <p:cNvPr id="50180" name="Text Box 4"/>
          <p:cNvSpPr txBox="1">
            <a:spLocks noChangeArrowheads="1"/>
          </p:cNvSpPr>
          <p:nvPr/>
        </p:nvSpPr>
        <p:spPr bwMode="auto">
          <a:xfrm>
            <a:off x="2667000" y="2438400"/>
            <a:ext cx="3471863"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 </a:t>
            </a:r>
            <a:r>
              <a:rPr lang="en-US" sz="4000" dirty="0">
                <a:cs typeface="Times New Roman" pitchFamily="18" charset="0"/>
              </a:rPr>
              <a:t>• 5</a:t>
            </a:r>
            <a:r>
              <a:rPr lang="en-US" sz="4000" baseline="30000" dirty="0">
                <a:cs typeface="Times New Roman" pitchFamily="18" charset="0"/>
              </a:rPr>
              <a:t>2</a:t>
            </a:r>
            <a:r>
              <a:rPr lang="en-US" sz="4000" dirty="0">
                <a:cs typeface="Times New Roman" pitchFamily="18" charset="0"/>
              </a:rPr>
              <a:t>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$200 </a:t>
            </a:r>
            <a:r>
              <a:rPr lang="en-US" dirty="0" smtClean="0"/>
              <a:t>Rules of Divisibility</a:t>
            </a:r>
            <a:endParaRPr lang="en-US" dirty="0"/>
          </a:p>
        </p:txBody>
      </p:sp>
      <p:sp>
        <p:nvSpPr>
          <p:cNvPr id="4100" name="Text Box 4"/>
          <p:cNvSpPr txBox="1">
            <a:spLocks noChangeArrowheads="1"/>
          </p:cNvSpPr>
          <p:nvPr/>
        </p:nvSpPr>
        <p:spPr bwMode="auto">
          <a:xfrm>
            <a:off x="1676400" y="2286000"/>
            <a:ext cx="6781801" cy="3785652"/>
          </a:xfrm>
          <a:prstGeom prst="rect">
            <a:avLst/>
          </a:prstGeom>
          <a:noFill/>
          <a:ln w="9525">
            <a:noFill/>
            <a:miter lim="800000"/>
            <a:headEnd/>
            <a:tailEnd/>
          </a:ln>
          <a:effectLst/>
        </p:spPr>
        <p:txBody>
          <a:bodyPr wrap="square">
            <a:spAutoFit/>
          </a:bodyPr>
          <a:lstStyle/>
          <a:p>
            <a:pPr algn="ctr"/>
            <a:r>
              <a:rPr lang="en-US" sz="4000" dirty="0" smtClean="0"/>
              <a:t>Use the Distributive Property to solve the following expression</a:t>
            </a:r>
          </a:p>
          <a:p>
            <a:pPr algn="ctr"/>
            <a:endParaRPr lang="en-US" sz="4000" dirty="0" smtClean="0"/>
          </a:p>
          <a:p>
            <a:pPr algn="ctr"/>
            <a:r>
              <a:rPr lang="en-US" sz="4000" dirty="0" smtClean="0"/>
              <a:t>8(4 + 9)</a:t>
            </a:r>
          </a:p>
          <a:p>
            <a:endParaRPr lang="en-US" sz="4000" dirty="0"/>
          </a:p>
          <a:p>
            <a:endParaRPr lang="en-US" sz="4000" dirty="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$500 Prime Factorization</a:t>
            </a:r>
          </a:p>
        </p:txBody>
      </p:sp>
      <p:sp>
        <p:nvSpPr>
          <p:cNvPr id="22532" name="Text Box 4"/>
          <p:cNvSpPr txBox="1">
            <a:spLocks noChangeArrowheads="1"/>
          </p:cNvSpPr>
          <p:nvPr/>
        </p:nvSpPr>
        <p:spPr bwMode="auto">
          <a:xfrm>
            <a:off x="533400" y="1981200"/>
            <a:ext cx="8045450" cy="2530475"/>
          </a:xfrm>
          <a:prstGeom prst="rect">
            <a:avLst/>
          </a:prstGeom>
          <a:noFill/>
          <a:ln w="9525">
            <a:noFill/>
            <a:miter lim="800000"/>
            <a:headEnd/>
            <a:tailEnd/>
          </a:ln>
          <a:effectLst/>
        </p:spPr>
        <p:txBody>
          <a:bodyPr wrap="none">
            <a:spAutoFit/>
          </a:bodyPr>
          <a:lstStyle/>
          <a:p>
            <a:r>
              <a:rPr lang="en-US" sz="4000" dirty="0"/>
              <a:t>What is the prime factorization of 84 ?</a:t>
            </a:r>
          </a:p>
          <a:p>
            <a:endParaRPr lang="en-US" sz="4000" dirty="0"/>
          </a:p>
          <a:p>
            <a:r>
              <a:rPr lang="en-US" sz="4000" dirty="0"/>
              <a:t>Write answers in exponential form.</a:t>
            </a:r>
          </a:p>
          <a:p>
            <a:endParaRPr lang="en-US" sz="4000" dirty="0"/>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$500 Prime Factorization</a:t>
            </a:r>
          </a:p>
        </p:txBody>
      </p:sp>
      <p:sp>
        <p:nvSpPr>
          <p:cNvPr id="51204" name="Text Box 4"/>
          <p:cNvSpPr txBox="1">
            <a:spLocks noChangeArrowheads="1"/>
          </p:cNvSpPr>
          <p:nvPr/>
        </p:nvSpPr>
        <p:spPr bwMode="auto">
          <a:xfrm>
            <a:off x="2514600" y="2667000"/>
            <a:ext cx="4027488"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a:t>
            </a:r>
            <a:r>
              <a:rPr lang="en-US" sz="4000" dirty="0"/>
              <a:t> • 3 • 7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$100 LCM</a:t>
            </a:r>
          </a:p>
        </p:txBody>
      </p:sp>
      <p:sp>
        <p:nvSpPr>
          <p:cNvPr id="23556" name="Text Box 4"/>
          <p:cNvSpPr txBox="1">
            <a:spLocks noChangeArrowheads="1"/>
          </p:cNvSpPr>
          <p:nvPr/>
        </p:nvSpPr>
        <p:spPr bwMode="auto">
          <a:xfrm>
            <a:off x="1889125" y="3121025"/>
            <a:ext cx="6378575" cy="701675"/>
          </a:xfrm>
          <a:prstGeom prst="rect">
            <a:avLst/>
          </a:prstGeom>
          <a:noFill/>
          <a:ln w="9525">
            <a:noFill/>
            <a:miter lim="800000"/>
            <a:headEnd/>
            <a:tailEnd/>
          </a:ln>
          <a:effectLst/>
        </p:spPr>
        <p:txBody>
          <a:bodyPr wrap="none">
            <a:spAutoFit/>
          </a:bodyPr>
          <a:lstStyle/>
          <a:p>
            <a:r>
              <a:rPr lang="en-US" sz="4000"/>
              <a:t>What is the LCM of  6 and 9 ?</a:t>
            </a:r>
          </a:p>
        </p:txBody>
      </p:sp>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$100 LCM</a:t>
            </a:r>
          </a:p>
        </p:txBody>
      </p:sp>
      <p:sp>
        <p:nvSpPr>
          <p:cNvPr id="52228" name="Text Box 4"/>
          <p:cNvSpPr txBox="1">
            <a:spLocks noChangeArrowheads="1"/>
          </p:cNvSpPr>
          <p:nvPr/>
        </p:nvSpPr>
        <p:spPr bwMode="auto">
          <a:xfrm>
            <a:off x="2971800" y="2514600"/>
            <a:ext cx="2738438" cy="701675"/>
          </a:xfrm>
          <a:prstGeom prst="rect">
            <a:avLst/>
          </a:prstGeom>
          <a:noFill/>
          <a:ln w="9525">
            <a:noFill/>
            <a:miter lim="800000"/>
            <a:headEnd/>
            <a:tailEnd/>
          </a:ln>
          <a:effectLst/>
        </p:spPr>
        <p:txBody>
          <a:bodyPr wrap="none">
            <a:spAutoFit/>
          </a:bodyPr>
          <a:lstStyle/>
          <a:p>
            <a:r>
              <a:rPr lang="en-US" sz="4000" dirty="0"/>
              <a:t>What is 18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$200 LCM</a:t>
            </a:r>
          </a:p>
        </p:txBody>
      </p:sp>
      <p:sp>
        <p:nvSpPr>
          <p:cNvPr id="25604" name="Text Box 4"/>
          <p:cNvSpPr txBox="1">
            <a:spLocks noChangeArrowheads="1"/>
          </p:cNvSpPr>
          <p:nvPr/>
        </p:nvSpPr>
        <p:spPr bwMode="auto">
          <a:xfrm>
            <a:off x="1143000" y="3124200"/>
            <a:ext cx="7140575" cy="701675"/>
          </a:xfrm>
          <a:prstGeom prst="rect">
            <a:avLst/>
          </a:prstGeom>
          <a:noFill/>
          <a:ln w="9525">
            <a:noFill/>
            <a:miter lim="800000"/>
            <a:headEnd/>
            <a:tailEnd/>
          </a:ln>
          <a:effectLst/>
        </p:spPr>
        <p:txBody>
          <a:bodyPr wrap="none">
            <a:spAutoFit/>
          </a:bodyPr>
          <a:lstStyle/>
          <a:p>
            <a:r>
              <a:rPr lang="en-US" sz="4000"/>
              <a:t>What is the LCM of 3, 8, and 12 ?</a:t>
            </a:r>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$200 LCM</a:t>
            </a:r>
          </a:p>
        </p:txBody>
      </p:sp>
      <p:sp>
        <p:nvSpPr>
          <p:cNvPr id="53252" name="Text Box 4"/>
          <p:cNvSpPr txBox="1">
            <a:spLocks noChangeArrowheads="1"/>
          </p:cNvSpPr>
          <p:nvPr/>
        </p:nvSpPr>
        <p:spPr bwMode="auto">
          <a:xfrm>
            <a:off x="3200400" y="2971800"/>
            <a:ext cx="2738438" cy="701675"/>
          </a:xfrm>
          <a:prstGeom prst="rect">
            <a:avLst/>
          </a:prstGeom>
          <a:noFill/>
          <a:ln w="9525">
            <a:noFill/>
            <a:miter lim="800000"/>
            <a:headEnd/>
            <a:tailEnd/>
          </a:ln>
          <a:effectLst/>
        </p:spPr>
        <p:txBody>
          <a:bodyPr>
            <a:spAutoFit/>
          </a:bodyPr>
          <a:lstStyle/>
          <a:p>
            <a:r>
              <a:rPr lang="en-US" sz="4000"/>
              <a:t>What is 24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$300 LCM</a:t>
            </a:r>
          </a:p>
        </p:txBody>
      </p:sp>
      <p:sp>
        <p:nvSpPr>
          <p:cNvPr id="26628" name="Text Box 4"/>
          <p:cNvSpPr txBox="1">
            <a:spLocks noChangeArrowheads="1"/>
          </p:cNvSpPr>
          <p:nvPr/>
        </p:nvSpPr>
        <p:spPr bwMode="auto">
          <a:xfrm>
            <a:off x="1889125" y="3121025"/>
            <a:ext cx="6759575" cy="701675"/>
          </a:xfrm>
          <a:prstGeom prst="rect">
            <a:avLst/>
          </a:prstGeom>
          <a:noFill/>
          <a:ln w="9525">
            <a:noFill/>
            <a:miter lim="800000"/>
            <a:headEnd/>
            <a:tailEnd/>
          </a:ln>
          <a:effectLst/>
        </p:spPr>
        <p:txBody>
          <a:bodyPr wrap="none">
            <a:spAutoFit/>
          </a:bodyPr>
          <a:lstStyle/>
          <a:p>
            <a:r>
              <a:rPr lang="en-US" sz="4000"/>
              <a:t>What is the LCM of 24 and 16 ?</a:t>
            </a:r>
          </a:p>
        </p:txBody>
      </p:sp>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$300 LCM</a:t>
            </a:r>
          </a:p>
        </p:txBody>
      </p:sp>
      <p:sp>
        <p:nvSpPr>
          <p:cNvPr id="54276" name="Text Box 4"/>
          <p:cNvSpPr txBox="1">
            <a:spLocks noChangeArrowheads="1"/>
          </p:cNvSpPr>
          <p:nvPr/>
        </p:nvSpPr>
        <p:spPr bwMode="auto">
          <a:xfrm>
            <a:off x="2971800" y="2743200"/>
            <a:ext cx="2738438" cy="701675"/>
          </a:xfrm>
          <a:prstGeom prst="rect">
            <a:avLst/>
          </a:prstGeom>
          <a:noFill/>
          <a:ln w="9525">
            <a:noFill/>
            <a:miter lim="800000"/>
            <a:headEnd/>
            <a:tailEnd/>
          </a:ln>
          <a:effectLst/>
        </p:spPr>
        <p:txBody>
          <a:bodyPr wrap="none">
            <a:spAutoFit/>
          </a:bodyPr>
          <a:lstStyle/>
          <a:p>
            <a:r>
              <a:rPr lang="en-US" sz="4000" dirty="0"/>
              <a:t>What is 48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$400 LCM</a:t>
            </a:r>
          </a:p>
        </p:txBody>
      </p:sp>
      <p:sp>
        <p:nvSpPr>
          <p:cNvPr id="27652" name="Text Box 4"/>
          <p:cNvSpPr txBox="1">
            <a:spLocks noChangeArrowheads="1"/>
          </p:cNvSpPr>
          <p:nvPr/>
        </p:nvSpPr>
        <p:spPr bwMode="auto">
          <a:xfrm>
            <a:off x="0" y="2438400"/>
            <a:ext cx="9390063" cy="1800225"/>
          </a:xfrm>
          <a:prstGeom prst="rect">
            <a:avLst/>
          </a:prstGeom>
          <a:noFill/>
          <a:ln w="9525">
            <a:noFill/>
            <a:miter lim="800000"/>
            <a:headEnd/>
            <a:tailEnd/>
          </a:ln>
          <a:effectLst/>
        </p:spPr>
        <p:txBody>
          <a:bodyPr wrap="none">
            <a:spAutoFit/>
          </a:bodyPr>
          <a:lstStyle/>
          <a:p>
            <a:r>
              <a:rPr lang="en-US" sz="2800" b="1"/>
              <a:t>You and your three friends go to lunch and find a deal on </a:t>
            </a:r>
          </a:p>
          <a:p>
            <a:r>
              <a:rPr lang="en-US" sz="2800" b="1"/>
              <a:t>packages of 6 tacos.  You want to buy the minimum number </a:t>
            </a:r>
          </a:p>
          <a:p>
            <a:r>
              <a:rPr lang="en-US" sz="2800" b="1"/>
              <a:t>of packages so you each get the came number of tacos and </a:t>
            </a:r>
          </a:p>
          <a:p>
            <a:r>
              <a:rPr lang="en-US" sz="2800" b="1"/>
              <a:t>none are left over.  How many packages must you buy?</a:t>
            </a:r>
            <a:r>
              <a:rPr lang="en-US" sz="2800"/>
              <a:t> </a:t>
            </a:r>
          </a:p>
        </p:txBody>
      </p:sp>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$400 LCM</a:t>
            </a:r>
          </a:p>
        </p:txBody>
      </p:sp>
      <p:sp>
        <p:nvSpPr>
          <p:cNvPr id="55300" name="Text Box 4"/>
          <p:cNvSpPr txBox="1">
            <a:spLocks noChangeArrowheads="1"/>
          </p:cNvSpPr>
          <p:nvPr/>
        </p:nvSpPr>
        <p:spPr bwMode="auto">
          <a:xfrm>
            <a:off x="1889125" y="3121025"/>
            <a:ext cx="4799712" cy="707886"/>
          </a:xfrm>
          <a:prstGeom prst="rect">
            <a:avLst/>
          </a:prstGeom>
          <a:noFill/>
          <a:ln w="9525">
            <a:noFill/>
            <a:miter lim="800000"/>
            <a:headEnd/>
            <a:tailEnd/>
          </a:ln>
          <a:effectLst/>
        </p:spPr>
        <p:txBody>
          <a:bodyPr wrap="none">
            <a:spAutoFit/>
          </a:bodyPr>
          <a:lstStyle/>
          <a:p>
            <a:r>
              <a:rPr lang="en-US" sz="4000" dirty="0"/>
              <a:t>What are </a:t>
            </a:r>
            <a:r>
              <a:rPr lang="en-US" sz="4000" dirty="0" smtClean="0"/>
              <a:t>2 </a:t>
            </a:r>
            <a:r>
              <a:rPr lang="en-US" sz="4000" dirty="0"/>
              <a:t>packages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$200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104</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$500 LCM</a:t>
            </a:r>
          </a:p>
        </p:txBody>
      </p:sp>
      <p:sp>
        <p:nvSpPr>
          <p:cNvPr id="28676" name="Text Box 4"/>
          <p:cNvSpPr txBox="1">
            <a:spLocks noChangeArrowheads="1"/>
          </p:cNvSpPr>
          <p:nvPr/>
        </p:nvSpPr>
        <p:spPr bwMode="auto">
          <a:xfrm>
            <a:off x="2209800" y="2057400"/>
            <a:ext cx="6705600" cy="3539430"/>
          </a:xfrm>
          <a:prstGeom prst="rect">
            <a:avLst/>
          </a:prstGeom>
          <a:noFill/>
          <a:ln w="9525">
            <a:noFill/>
            <a:miter lim="800000"/>
            <a:headEnd/>
            <a:tailEnd/>
          </a:ln>
          <a:effectLst/>
        </p:spPr>
        <p:txBody>
          <a:bodyPr wrap="square">
            <a:spAutoFit/>
          </a:bodyPr>
          <a:lstStyle/>
          <a:p>
            <a:r>
              <a:rPr lang="en-US" sz="3200" dirty="0"/>
              <a:t>What is Tony wants to make 36 party bags.  Glitter pens come in packs of 6.  Stickers come in sheets of 4, and balls come in packs of 3.  What is the least number of each package he should buy to have 1 of each item in every party bag, and no supplies leftover?</a:t>
            </a:r>
            <a:r>
              <a:rPr lang="en-US" dirty="0"/>
              <a:t> </a:t>
            </a:r>
          </a:p>
        </p:txBody>
      </p:sp>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$500 LCM</a:t>
            </a:r>
          </a:p>
        </p:txBody>
      </p:sp>
      <p:sp>
        <p:nvSpPr>
          <p:cNvPr id="56324" name="Text Box 4"/>
          <p:cNvSpPr txBox="1">
            <a:spLocks noChangeArrowheads="1"/>
          </p:cNvSpPr>
          <p:nvPr/>
        </p:nvSpPr>
        <p:spPr bwMode="auto">
          <a:xfrm>
            <a:off x="1219200" y="2057400"/>
            <a:ext cx="6781800" cy="1754326"/>
          </a:xfrm>
          <a:prstGeom prst="rect">
            <a:avLst/>
          </a:prstGeom>
          <a:noFill/>
          <a:ln w="9525">
            <a:noFill/>
            <a:miter lim="800000"/>
            <a:headEnd/>
            <a:tailEnd/>
          </a:ln>
          <a:effectLst/>
        </p:spPr>
        <p:txBody>
          <a:bodyPr wrap="square">
            <a:spAutoFit/>
          </a:bodyPr>
          <a:lstStyle/>
          <a:p>
            <a:r>
              <a:rPr lang="en-US" sz="3600" dirty="0"/>
              <a:t>What are 6 glitter pen packages, </a:t>
            </a:r>
            <a:endParaRPr lang="en-US" sz="3600" dirty="0" smtClean="0"/>
          </a:p>
          <a:p>
            <a:r>
              <a:rPr lang="en-US" sz="3600" dirty="0" smtClean="0"/>
              <a:t>9 </a:t>
            </a:r>
            <a:r>
              <a:rPr lang="en-US" sz="3600" dirty="0"/>
              <a:t>sticker sheets, </a:t>
            </a:r>
            <a:r>
              <a:rPr lang="en-US" sz="3600" dirty="0" smtClean="0"/>
              <a:t>and </a:t>
            </a:r>
            <a:r>
              <a:rPr lang="en-US" sz="3600" dirty="0"/>
              <a:t>12  packages of balls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5400"/>
              <a:t>Final Jeopardy</a:t>
            </a:r>
            <a:endParaRPr lang="en-US"/>
          </a:p>
        </p:txBody>
      </p:sp>
      <p:sp>
        <p:nvSpPr>
          <p:cNvPr id="59399" name="Text Box 7"/>
          <p:cNvSpPr txBox="1">
            <a:spLocks noChangeArrowheads="1"/>
          </p:cNvSpPr>
          <p:nvPr/>
        </p:nvSpPr>
        <p:spPr bwMode="auto">
          <a:xfrm>
            <a:off x="838200" y="2209800"/>
            <a:ext cx="7666038" cy="1616075"/>
          </a:xfrm>
          <a:prstGeom prst="rect">
            <a:avLst/>
          </a:prstGeom>
          <a:noFill/>
          <a:ln w="9525">
            <a:noFill/>
            <a:miter lim="800000"/>
            <a:headEnd/>
            <a:tailEnd/>
          </a:ln>
          <a:effectLst/>
        </p:spPr>
        <p:txBody>
          <a:bodyPr>
            <a:spAutoFit/>
          </a:bodyPr>
          <a:lstStyle/>
          <a:p>
            <a:r>
              <a:rPr lang="en-US" sz="4000" dirty="0"/>
              <a:t>What is</a:t>
            </a:r>
            <a:r>
              <a:rPr lang="en-US" dirty="0"/>
              <a:t>  </a:t>
            </a:r>
            <a:r>
              <a:rPr lang="en-US" sz="4000" u="sng" dirty="0"/>
              <a:t>12 </a:t>
            </a:r>
            <a:r>
              <a:rPr lang="en-US" sz="4000" u="sng" dirty="0">
                <a:sym typeface="Wingdings" pitchFamily="2" charset="2"/>
              </a:rPr>
              <a:t></a:t>
            </a:r>
            <a:r>
              <a:rPr lang="en-US" sz="4000" u="sng" dirty="0"/>
              <a:t> 5 + 6</a:t>
            </a:r>
            <a:r>
              <a:rPr lang="en-US" sz="4000" u="sng" baseline="30000" dirty="0"/>
              <a:t>3</a:t>
            </a:r>
            <a:r>
              <a:rPr lang="en-US" sz="4000" u="sng" dirty="0"/>
              <a:t>– (64 </a:t>
            </a:r>
            <a:r>
              <a:rPr lang="en-US" sz="4000" u="sng" dirty="0">
                <a:sym typeface="Symbol" pitchFamily="18" charset="2"/>
              </a:rPr>
              <a:t></a:t>
            </a:r>
            <a:r>
              <a:rPr lang="en-US" sz="4000" u="sng" dirty="0"/>
              <a:t>4) + 2 </a:t>
            </a:r>
            <a:r>
              <a:rPr lang="en-US" dirty="0"/>
              <a:t> </a:t>
            </a:r>
            <a:r>
              <a:rPr lang="en-US" sz="6000" dirty="0"/>
              <a:t>?</a:t>
            </a:r>
            <a:endParaRPr lang="en-US" dirty="0"/>
          </a:p>
          <a:p>
            <a:r>
              <a:rPr lang="en-US" dirty="0"/>
              <a:t> 		 </a:t>
            </a:r>
            <a:r>
              <a:rPr lang="en-US" sz="4000" dirty="0"/>
              <a:t>10</a:t>
            </a:r>
            <a:r>
              <a:rPr lang="en-US" sz="4000" baseline="30000" dirty="0"/>
              <a:t>2 </a:t>
            </a:r>
            <a:r>
              <a:rPr lang="en-US" sz="4000" dirty="0"/>
              <a:t>- (5 </a:t>
            </a:r>
            <a:r>
              <a:rPr lang="en-US" sz="4000" dirty="0">
                <a:cs typeface="Times New Roman" pitchFamily="18" charset="0"/>
              </a:rPr>
              <a:t>• 20) + 2</a:t>
            </a:r>
            <a:r>
              <a:rPr lang="en-US" sz="4000" baseline="30000" dirty="0">
                <a:cs typeface="Times New Roman" pitchFamily="18" charset="0"/>
              </a:rPr>
              <a:t>1</a:t>
            </a:r>
            <a:endParaRPr lang="en-US" dirty="0">
              <a:cs typeface="Times New Roman" pitchFamily="18" charset="0"/>
            </a:endParaRPr>
          </a:p>
        </p:txBody>
      </p:sp>
      <p:graphicFrame>
        <p:nvGraphicFramePr>
          <p:cNvPr id="3" name="Object 2">
            <a:hlinkClick r:id="" action="ppaction://noaction">
              <a:snd r:embed="rId4" name="Final Jeopardy song.wav"/>
            </a:hlinkClick>
          </p:cNvPr>
          <p:cNvGraphicFramePr>
            <a:graphicFrameLocks noChangeAspect="1"/>
          </p:cNvGraphicFramePr>
          <p:nvPr>
            <p:extLst>
              <p:ext uri="{D42A27DB-BD31-4B8C-83A1-F6EECF244321}">
                <p14:modId xmlns:p14="http://schemas.microsoft.com/office/powerpoint/2010/main" val="986155661"/>
              </p:ext>
            </p:extLst>
          </p:nvPr>
        </p:nvGraphicFramePr>
        <p:xfrm>
          <a:off x="152400" y="5715000"/>
          <a:ext cx="1828800" cy="617930"/>
        </p:xfrm>
        <a:graphic>
          <a:graphicData uri="http://schemas.openxmlformats.org/presentationml/2006/ole">
            <mc:AlternateContent xmlns:mc="http://schemas.openxmlformats.org/markup-compatibility/2006">
              <mc:Choice xmlns:v="urn:schemas-microsoft-com:vml" Requires="v">
                <p:oleObj spid="_x0000_s3077" name="Packager Shell Object" showAsIcon="1" r:id="rId5" imgW="2555280" imgH="862920" progId="Package">
                  <p:embed/>
                </p:oleObj>
              </mc:Choice>
              <mc:Fallback>
                <p:oleObj name="Packager Shell Object" showAsIcon="1" r:id="rId5" imgW="2555280" imgH="862920" progId="Package">
                  <p:embed/>
                  <p:pic>
                    <p:nvPicPr>
                      <p:cNvPr id="0" name=""/>
                      <p:cNvPicPr/>
                      <p:nvPr/>
                    </p:nvPicPr>
                    <p:blipFill>
                      <a:blip r:embed="rId6"/>
                      <a:stretch>
                        <a:fillRect/>
                      </a:stretch>
                    </p:blipFill>
                    <p:spPr>
                      <a:xfrm>
                        <a:off x="152400" y="5715000"/>
                        <a:ext cx="1828800" cy="617930"/>
                      </a:xfrm>
                      <a:prstGeom prst="rect">
                        <a:avLst/>
                      </a:prstGeom>
                    </p:spPr>
                  </p:pic>
                </p:oleObj>
              </mc:Fallback>
            </mc:AlternateContent>
          </a:graphicData>
        </a:graphic>
      </p:graphicFrame>
      <p:pic>
        <p:nvPicPr>
          <p:cNvPr id="5" name="Picture 4" descr="C:\Users\wsutton\AppData\Local\Microsoft\Windows\Temporary Internet Files\Content.IE5\UITST02U\MC900437581[1].wmf">
            <a:hlinkClick r:id="" action="ppaction://hlinkshowjump?jump=nextslid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2"/>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z="5400"/>
              <a:t>Final Jeopardy Answer</a:t>
            </a:r>
            <a:endParaRPr lang="en-US"/>
          </a:p>
        </p:txBody>
      </p:sp>
      <p:sp>
        <p:nvSpPr>
          <p:cNvPr id="60419" name="Text Box 3"/>
          <p:cNvSpPr txBox="1">
            <a:spLocks noChangeArrowheads="1"/>
          </p:cNvSpPr>
          <p:nvPr/>
        </p:nvSpPr>
        <p:spPr bwMode="auto">
          <a:xfrm>
            <a:off x="3048000" y="3173413"/>
            <a:ext cx="2992438" cy="701675"/>
          </a:xfrm>
          <a:prstGeom prst="rect">
            <a:avLst/>
          </a:prstGeom>
          <a:noFill/>
          <a:ln w="9525">
            <a:noFill/>
            <a:miter lim="800000"/>
            <a:headEnd/>
            <a:tailEnd/>
          </a:ln>
          <a:effectLst/>
        </p:spPr>
        <p:txBody>
          <a:bodyPr wrap="none">
            <a:spAutoFit/>
          </a:bodyPr>
          <a:lstStyle/>
          <a:p>
            <a:r>
              <a:rPr lang="en-US" sz="4000"/>
              <a:t>What is 131 ?</a:t>
            </a:r>
          </a:p>
        </p:txBody>
      </p:sp>
      <p:pic>
        <p:nvPicPr>
          <p:cNvPr id="3074" name="Picture 2" descr="C:\Users\wsutton\AppData\Local\Microsoft\Windows\Temporary Internet Files\Content.IE5\WCG34Q86\MC900437581[1].wmf">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5780446"/>
            <a:ext cx="813438" cy="82037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6934200" cy="3124200"/>
          </a:xfrm>
        </p:spPr>
        <p:txBody>
          <a:bodyPr/>
          <a:lstStyle/>
          <a:p>
            <a:r>
              <a:rPr lang="en-US" sz="4800" dirty="0" smtClean="0">
                <a:solidFill>
                  <a:srgbClr val="FFFF00"/>
                </a:solidFill>
                <a:latin typeface="Algerian" pitchFamily="82" charset="0"/>
              </a:rPr>
              <a:t>Good luck on your test tomorrow!</a:t>
            </a:r>
            <a:endParaRPr lang="en-US" sz="4800" dirty="0">
              <a:solidFill>
                <a:srgbClr val="FFFF00"/>
              </a:solidFill>
              <a:latin typeface="Algerian" pitchFamily="82" charset="0"/>
            </a:endParaRPr>
          </a:p>
        </p:txBody>
      </p:sp>
      <p:pic>
        <p:nvPicPr>
          <p:cNvPr id="4100" name="Picture 4" descr="C:\Users\wsutton\AppData\Local\Microsoft\Windows\Temporary Internet Files\Content.IE5\WCG34Q86\MC900437980[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3581" y="3914000"/>
            <a:ext cx="2667000" cy="1929130"/>
          </a:xfrm>
          <a:prstGeom prst="rect">
            <a:avLst/>
          </a:prstGeom>
          <a:noFill/>
          <a:extLst>
            <a:ext uri="{909E8E84-426E-40DD-AFC4-6F175D3DCCD1}">
              <a14:hiddenFill xmlns:a14="http://schemas.microsoft.com/office/drawing/2010/main">
                <a:solidFill>
                  <a:srgbClr val="FFFFFF"/>
                </a:solidFill>
              </a14:hiddenFill>
            </a:ext>
          </a:extLst>
        </p:spPr>
      </p:pic>
      <p:pic>
        <p:nvPicPr>
          <p:cNvPr id="6" name="MS900069316[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43400" y="4391202"/>
            <a:ext cx="487363" cy="487363"/>
          </a:xfrm>
          <a:prstGeom prst="rect">
            <a:avLst/>
          </a:prstGeom>
        </p:spPr>
      </p:pic>
    </p:spTree>
    <p:extLst>
      <p:ext uri="{BB962C8B-B14F-4D97-AF65-F5344CB8AC3E}">
        <p14:creationId xmlns:p14="http://schemas.microsoft.com/office/powerpoint/2010/main" val="223287820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42"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$300 </a:t>
            </a:r>
            <a:r>
              <a:rPr lang="en-US" dirty="0" smtClean="0"/>
              <a:t>Distributive Property</a:t>
            </a:r>
            <a:endParaRPr lang="en-US" dirty="0"/>
          </a:p>
        </p:txBody>
      </p:sp>
      <p:sp>
        <p:nvSpPr>
          <p:cNvPr id="4" name="Rectangle 3"/>
          <p:cNvSpPr/>
          <p:nvPr/>
        </p:nvSpPr>
        <p:spPr>
          <a:xfrm>
            <a:off x="1219200" y="2362200"/>
            <a:ext cx="6400800" cy="2062103"/>
          </a:xfrm>
          <a:prstGeom prst="rect">
            <a:avLst/>
          </a:prstGeom>
        </p:spPr>
        <p:txBody>
          <a:bodyPr wrap="square">
            <a:spAutoFit/>
          </a:bodyPr>
          <a:lstStyle/>
          <a:p>
            <a:pPr algn="ctr"/>
            <a:r>
              <a:rPr lang="en-US" sz="3200" dirty="0" smtClean="0"/>
              <a:t>Use the Distributive Property to simplify the following expression</a:t>
            </a:r>
          </a:p>
          <a:p>
            <a:pPr algn="ctr"/>
            <a:endParaRPr lang="en-US" sz="3200" dirty="0" smtClean="0"/>
          </a:p>
          <a:p>
            <a:pPr algn="ctr"/>
            <a:r>
              <a:rPr lang="en-US" sz="3200" dirty="0" smtClean="0"/>
              <a:t>8(x + 9)</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$300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8x + 72</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$400 </a:t>
            </a:r>
            <a:r>
              <a:rPr lang="en-US" dirty="0" smtClean="0"/>
              <a:t>Distributive Property</a:t>
            </a:r>
            <a:endParaRPr lang="en-US" dirty="0"/>
          </a:p>
        </p:txBody>
      </p:sp>
      <p:sp>
        <p:nvSpPr>
          <p:cNvPr id="6148" name="Text Box 4"/>
          <p:cNvSpPr txBox="1">
            <a:spLocks noChangeArrowheads="1"/>
          </p:cNvSpPr>
          <p:nvPr/>
        </p:nvSpPr>
        <p:spPr bwMode="auto">
          <a:xfrm>
            <a:off x="1752600" y="2438400"/>
            <a:ext cx="184731" cy="1323439"/>
          </a:xfrm>
          <a:prstGeom prst="rect">
            <a:avLst/>
          </a:prstGeom>
          <a:noFill/>
          <a:ln w="9525">
            <a:noFill/>
            <a:miter lim="800000"/>
            <a:headEnd/>
            <a:tailEnd/>
          </a:ln>
          <a:effectLst/>
        </p:spPr>
        <p:txBody>
          <a:bodyPr wrap="none">
            <a:spAutoFit/>
          </a:bodyPr>
          <a:lstStyle/>
          <a:p>
            <a:endParaRPr lang="en-US" sz="4000" dirty="0"/>
          </a:p>
          <a:p>
            <a:endParaRPr lang="en-US" sz="4000" dirty="0" smtClean="0"/>
          </a:p>
        </p:txBody>
      </p:sp>
      <p:sp>
        <p:nvSpPr>
          <p:cNvPr id="6246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46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1219200" y="2362201"/>
            <a:ext cx="6934200" cy="3046988"/>
          </a:xfrm>
          <a:prstGeom prst="rect">
            <a:avLst/>
          </a:prstGeom>
        </p:spPr>
        <p:txBody>
          <a:bodyPr wrap="square">
            <a:spAutoFit/>
          </a:bodyPr>
          <a:lstStyle/>
          <a:p>
            <a:pPr lvl="0" algn="ctr"/>
            <a:r>
              <a:rPr lang="en-US" sz="3200" b="1" dirty="0" smtClean="0"/>
              <a:t>Factor out the GCF from the sum of two whole numbers to create an equivalent expression.</a:t>
            </a:r>
          </a:p>
          <a:p>
            <a:pPr lvl="0" algn="ctr"/>
            <a:endParaRPr lang="en-US" sz="3200" b="1" dirty="0" smtClean="0"/>
          </a:p>
          <a:p>
            <a:pPr lvl="0" algn="ctr"/>
            <a:r>
              <a:rPr lang="en-US" sz="3200" b="1" dirty="0" smtClean="0"/>
              <a:t>35 + 14</a:t>
            </a:r>
          </a:p>
          <a:p>
            <a:pPr lvl="0"/>
            <a:endParaRPr lang="en-US" sz="3200" dirty="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$400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7(5 + 2)</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POWERPOINTVERSION" val="11.0"/>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Pulse">
  <a:themeElements>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Puls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ulse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Pulse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Pulse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Pulse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Pulse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Designs\PULSE.POT</Template>
  <TotalTime>848</TotalTime>
  <Words>1029</Words>
  <Application>Microsoft Office PowerPoint</Application>
  <PresentationFormat>On-screen Show (4:3)</PresentationFormat>
  <Paragraphs>176</Paragraphs>
  <Slides>54</Slides>
  <Notes>0</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57" baseType="lpstr">
      <vt:lpstr>Pulse</vt:lpstr>
      <vt:lpstr>Document</vt:lpstr>
      <vt:lpstr>Packager Shell Object</vt:lpstr>
      <vt:lpstr>Jeopardy</vt:lpstr>
      <vt:lpstr>$100 Distributive Property</vt:lpstr>
      <vt:lpstr>$100 Distributive Property</vt:lpstr>
      <vt:lpstr>$200 Rules of Divisibility</vt:lpstr>
      <vt:lpstr>$200 Distributive Property</vt:lpstr>
      <vt:lpstr>$300 Distributive Property</vt:lpstr>
      <vt:lpstr>$300 Distributive Property</vt:lpstr>
      <vt:lpstr>$400 Distributive Property</vt:lpstr>
      <vt:lpstr>$400 Distributive Property</vt:lpstr>
      <vt:lpstr>$500 Distributive Property</vt:lpstr>
      <vt:lpstr>$500 Distributive Property</vt:lpstr>
      <vt:lpstr>$100 Factors</vt:lpstr>
      <vt:lpstr>$100 Factors</vt:lpstr>
      <vt:lpstr>$200 Factors</vt:lpstr>
      <vt:lpstr>$200 Factors</vt:lpstr>
      <vt:lpstr>$300 Factors</vt:lpstr>
      <vt:lpstr>$300 Factors</vt:lpstr>
      <vt:lpstr>$400 Factors</vt:lpstr>
      <vt:lpstr>$400 Factors</vt:lpstr>
      <vt:lpstr>$500 Factors</vt:lpstr>
      <vt:lpstr>$500 Factors</vt:lpstr>
      <vt:lpstr>$100 GCF</vt:lpstr>
      <vt:lpstr>$100 GCF</vt:lpstr>
      <vt:lpstr>$200 GCF</vt:lpstr>
      <vt:lpstr>$200 GCF</vt:lpstr>
      <vt:lpstr>$300 GCF</vt:lpstr>
      <vt:lpstr>$300 GCF</vt:lpstr>
      <vt:lpstr>$400 GCF</vt:lpstr>
      <vt:lpstr>$400 GCF</vt:lpstr>
      <vt:lpstr>$500 GCF</vt:lpstr>
      <vt:lpstr>$500 GCF</vt:lpstr>
      <vt:lpstr>$100 Prime Factorization</vt:lpstr>
      <vt:lpstr>$100 Prime Factorization</vt:lpstr>
      <vt:lpstr>$200 Prime Factorization</vt:lpstr>
      <vt:lpstr>$200 Prime Factorization</vt:lpstr>
      <vt:lpstr>$300 Prime Factorization</vt:lpstr>
      <vt:lpstr>$300 Prime Factorization</vt:lpstr>
      <vt:lpstr>$400 Prime Factorization</vt:lpstr>
      <vt:lpstr>$400 Prime Factorization</vt:lpstr>
      <vt:lpstr>$500 Prime Factorization</vt:lpstr>
      <vt:lpstr>$500 Prime Factorization</vt:lpstr>
      <vt:lpstr>$100 LCM</vt:lpstr>
      <vt:lpstr>$100 LCM</vt:lpstr>
      <vt:lpstr>$200 LCM</vt:lpstr>
      <vt:lpstr>$200 LCM</vt:lpstr>
      <vt:lpstr>$300 LCM</vt:lpstr>
      <vt:lpstr>$300 LCM</vt:lpstr>
      <vt:lpstr>$400 LCM</vt:lpstr>
      <vt:lpstr>$400 LCM</vt:lpstr>
      <vt:lpstr>$500 LCM</vt:lpstr>
      <vt:lpstr>$500 LCM</vt:lpstr>
      <vt:lpstr>Final Jeopardy</vt:lpstr>
      <vt:lpstr>Final Jeopardy Answer</vt:lpstr>
      <vt:lpstr>Good luck on your test tomorrow!</vt:lpstr>
    </vt:vector>
  </TitlesOfParts>
  <Company>Seminole Coutny Public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SCPS</dc:creator>
  <cp:lastModifiedBy>Wanda Sutton</cp:lastModifiedBy>
  <cp:revision>59</cp:revision>
  <dcterms:created xsi:type="dcterms:W3CDTF">1998-09-17T14:16:32Z</dcterms:created>
  <dcterms:modified xsi:type="dcterms:W3CDTF">2013-09-10T21:11:55Z</dcterms:modified>
</cp:coreProperties>
</file>